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5.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8" r:id="rId1"/>
  </p:sldMasterIdLst>
  <p:notesMasterIdLst>
    <p:notesMasterId r:id="rId85"/>
  </p:notesMasterIdLst>
  <p:sldIdLst>
    <p:sldId id="256" r:id="rId2"/>
    <p:sldId id="285" r:id="rId3"/>
    <p:sldId id="348" r:id="rId4"/>
    <p:sldId id="347" r:id="rId5"/>
    <p:sldId id="313" r:id="rId6"/>
    <p:sldId id="314" r:id="rId7"/>
    <p:sldId id="448" r:id="rId8"/>
    <p:sldId id="353" r:id="rId9"/>
    <p:sldId id="363" r:id="rId10"/>
    <p:sldId id="355" r:id="rId11"/>
    <p:sldId id="361" r:id="rId12"/>
    <p:sldId id="356" r:id="rId13"/>
    <p:sldId id="429" r:id="rId14"/>
    <p:sldId id="430" r:id="rId15"/>
    <p:sldId id="362" r:id="rId16"/>
    <p:sldId id="365" r:id="rId17"/>
    <p:sldId id="357" r:id="rId18"/>
    <p:sldId id="431" r:id="rId19"/>
    <p:sldId id="432" r:id="rId20"/>
    <p:sldId id="315" r:id="rId21"/>
    <p:sldId id="338" r:id="rId22"/>
    <p:sldId id="331" r:id="rId23"/>
    <p:sldId id="447" r:id="rId24"/>
    <p:sldId id="333" r:id="rId25"/>
    <p:sldId id="334" r:id="rId26"/>
    <p:sldId id="317" r:id="rId27"/>
    <p:sldId id="327" r:id="rId28"/>
    <p:sldId id="257" r:id="rId29"/>
    <p:sldId id="433" r:id="rId30"/>
    <p:sldId id="287" r:id="rId31"/>
    <p:sldId id="349" r:id="rId32"/>
    <p:sldId id="359" r:id="rId33"/>
    <p:sldId id="339" r:id="rId34"/>
    <p:sldId id="319" r:id="rId35"/>
    <p:sldId id="336" r:id="rId36"/>
    <p:sldId id="352" r:id="rId37"/>
    <p:sldId id="259" r:id="rId38"/>
    <p:sldId id="265" r:id="rId39"/>
    <p:sldId id="435" r:id="rId40"/>
    <p:sldId id="437" r:id="rId41"/>
    <p:sldId id="261" r:id="rId42"/>
    <p:sldId id="320" r:id="rId43"/>
    <p:sldId id="321" r:id="rId44"/>
    <p:sldId id="290" r:id="rId45"/>
    <p:sldId id="291" r:id="rId46"/>
    <p:sldId id="438" r:id="rId47"/>
    <p:sldId id="439" r:id="rId48"/>
    <p:sldId id="440" r:id="rId49"/>
    <p:sldId id="329" r:id="rId50"/>
    <p:sldId id="330" r:id="rId51"/>
    <p:sldId id="337" r:id="rId52"/>
    <p:sldId id="350" r:id="rId53"/>
    <p:sldId id="351" r:id="rId54"/>
    <p:sldId id="289" r:id="rId55"/>
    <p:sldId id="436" r:id="rId56"/>
    <p:sldId id="293" r:id="rId57"/>
    <p:sldId id="449" r:id="rId58"/>
    <p:sldId id="294" r:id="rId59"/>
    <p:sldId id="335" r:id="rId60"/>
    <p:sldId id="295" r:id="rId61"/>
    <p:sldId id="340" r:id="rId62"/>
    <p:sldId id="298" r:id="rId63"/>
    <p:sldId id="302" r:id="rId64"/>
    <p:sldId id="301" r:id="rId65"/>
    <p:sldId id="445" r:id="rId66"/>
    <p:sldId id="446" r:id="rId67"/>
    <p:sldId id="306" r:id="rId68"/>
    <p:sldId id="341" r:id="rId69"/>
    <p:sldId id="305" r:id="rId70"/>
    <p:sldId id="308" r:id="rId71"/>
    <p:sldId id="309" r:id="rId72"/>
    <p:sldId id="324" r:id="rId73"/>
    <p:sldId id="325" r:id="rId74"/>
    <p:sldId id="312" r:id="rId75"/>
    <p:sldId id="342" r:id="rId76"/>
    <p:sldId id="283" r:id="rId77"/>
    <p:sldId id="441" r:id="rId78"/>
    <p:sldId id="442" r:id="rId79"/>
    <p:sldId id="443" r:id="rId80"/>
    <p:sldId id="444" r:id="rId81"/>
    <p:sldId id="266" r:id="rId82"/>
    <p:sldId id="434" r:id="rId83"/>
    <p:sldId id="343" r:id="rId84"/>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5043" autoAdjust="0"/>
  </p:normalViewPr>
  <p:slideViewPr>
    <p:cSldViewPr>
      <p:cViewPr varScale="1">
        <p:scale>
          <a:sx n="54" d="100"/>
          <a:sy n="54" d="100"/>
        </p:scale>
        <p:origin x="1124" y="40"/>
      </p:cViewPr>
      <p:guideLst>
        <p:guide orient="horz" pos="2160"/>
        <p:guide pos="3840"/>
      </p:guideLst>
    </p:cSldViewPr>
  </p:slideViewPr>
  <p:notesTextViewPr>
    <p:cViewPr>
      <p:scale>
        <a:sx n="100" d="100"/>
        <a:sy n="100" d="100"/>
      </p:scale>
      <p:origin x="0" y="-556"/>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6/11/relationships/changesInfo" Target="changesInfos/changesInfo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uenberg, Eric (MOH)" userId="244d98b3-c1a9-4627-a347-3dd8e9cd6854" providerId="ADAL" clId="{98CAEE8D-E479-441F-8628-3F963C9A0F22}"/>
    <pc:docChg chg="modSld">
      <pc:chgData name="Nauenberg, Eric (MOH)" userId="244d98b3-c1a9-4627-a347-3dd8e9cd6854" providerId="ADAL" clId="{98CAEE8D-E479-441F-8628-3F963C9A0F22}" dt="2021-08-09T21:08:35.443" v="7" actId="20577"/>
      <pc:docMkLst>
        <pc:docMk/>
      </pc:docMkLst>
      <pc:sldChg chg="modSp mod">
        <pc:chgData name="Nauenberg, Eric (MOH)" userId="244d98b3-c1a9-4627-a347-3dd8e9cd6854" providerId="ADAL" clId="{98CAEE8D-E479-441F-8628-3F963C9A0F22}" dt="2021-08-09T21:08:35.443" v="7" actId="20577"/>
        <pc:sldMkLst>
          <pc:docMk/>
          <pc:sldMk cId="0" sldId="256"/>
        </pc:sldMkLst>
        <pc:spChg chg="mod">
          <ac:chgData name="Nauenberg, Eric (MOH)" userId="244d98b3-c1a9-4627-a347-3dd8e9cd6854" providerId="ADAL" clId="{98CAEE8D-E479-441F-8628-3F963C9A0F22}" dt="2021-08-09T21:08:35.443" v="7" actId="20577"/>
          <ac:spMkLst>
            <pc:docMk/>
            <pc:sldMk cId="0" sldId="256"/>
            <ac:spMk id="3" creationId="{00000000-0000-0000-0000-000000000000}"/>
          </ac:spMkLst>
        </pc:spChg>
      </pc:sldChg>
    </pc:docChg>
  </pc:docChgLst>
</pc:chgInfo>
</file>

<file path=ppt/diagrams/_rels/data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image" Target="../media/image160.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07E5FD-F2C7-4906-9E48-61640A000A0F}" type="doc">
      <dgm:prSet loTypeId="urn:microsoft.com/office/officeart/2005/8/layout/StepDownProcess" loCatId="process" qsTypeId="urn:microsoft.com/office/officeart/2005/8/quickstyle/simple1" qsCatId="simple" csTypeId="urn:microsoft.com/office/officeart/2005/8/colors/colorful4" csCatId="colorful" phldr="1"/>
      <dgm:spPr/>
      <dgm:t>
        <a:bodyPr/>
        <a:lstStyle/>
        <a:p>
          <a:endParaRPr lang="en-CA"/>
        </a:p>
      </dgm:t>
    </dgm:pt>
    <dgm:pt modelId="{28B12180-8CA9-4096-84F9-E5272B504EF6}">
      <dgm:prSet phldrT="[Text]"/>
      <dgm:spPr/>
      <dgm:t>
        <a:bodyPr/>
        <a:lstStyle/>
        <a:p>
          <a:r>
            <a:rPr lang="en-US" dirty="0"/>
            <a:t>Association</a:t>
          </a:r>
          <a:endParaRPr lang="en-CA" dirty="0"/>
        </a:p>
      </dgm:t>
    </dgm:pt>
    <dgm:pt modelId="{C0537181-DED8-4C3C-96DC-01513AE1D0CC}" type="parTrans" cxnId="{FF5CD8BE-E358-4CCA-B679-DFDE8ED2E433}">
      <dgm:prSet/>
      <dgm:spPr/>
      <dgm:t>
        <a:bodyPr/>
        <a:lstStyle/>
        <a:p>
          <a:endParaRPr lang="en-CA"/>
        </a:p>
      </dgm:t>
    </dgm:pt>
    <dgm:pt modelId="{B59D9AE7-A9BB-4607-8E13-0FAADD3606D9}" type="sibTrans" cxnId="{FF5CD8BE-E358-4CCA-B679-DFDE8ED2E433}">
      <dgm:prSet/>
      <dgm:spPr/>
      <dgm:t>
        <a:bodyPr/>
        <a:lstStyle/>
        <a:p>
          <a:endParaRPr lang="en-CA"/>
        </a:p>
      </dgm:t>
    </dgm:pt>
    <dgm:pt modelId="{9125FB4E-5C72-417E-BCC1-A4649B69DEB1}">
      <dgm:prSet phldrT="[Text]" custT="1"/>
      <dgm:spPr/>
      <dgm:t>
        <a:bodyPr/>
        <a:lstStyle/>
        <a:p>
          <a:r>
            <a:rPr lang="en-US" sz="1400" dirty="0"/>
            <a:t>Correlations </a:t>
          </a:r>
          <a:endParaRPr lang="en-CA" sz="1400" dirty="0"/>
        </a:p>
      </dgm:t>
    </dgm:pt>
    <dgm:pt modelId="{04024570-EE23-4C64-9009-02B9BC94AA36}" type="parTrans" cxnId="{E76D33B5-D222-4B0A-AE9A-2A3C2952D57C}">
      <dgm:prSet/>
      <dgm:spPr/>
      <dgm:t>
        <a:bodyPr/>
        <a:lstStyle/>
        <a:p>
          <a:endParaRPr lang="en-CA"/>
        </a:p>
      </dgm:t>
    </dgm:pt>
    <dgm:pt modelId="{46462745-4E83-4AEE-A433-3914043221F9}" type="sibTrans" cxnId="{E76D33B5-D222-4B0A-AE9A-2A3C2952D57C}">
      <dgm:prSet/>
      <dgm:spPr/>
      <dgm:t>
        <a:bodyPr/>
        <a:lstStyle/>
        <a:p>
          <a:endParaRPr lang="en-CA"/>
        </a:p>
      </dgm:t>
    </dgm:pt>
    <dgm:pt modelId="{EC6321A9-FD03-4713-AE79-C2301EB5BA8D}">
      <dgm:prSet phldrT="[Text]"/>
      <dgm:spPr/>
      <dgm:t>
        <a:bodyPr/>
        <a:lstStyle/>
        <a:p>
          <a:r>
            <a:rPr lang="en-US" dirty="0"/>
            <a:t>Intervention</a:t>
          </a:r>
          <a:endParaRPr lang="en-CA" dirty="0"/>
        </a:p>
      </dgm:t>
    </dgm:pt>
    <dgm:pt modelId="{92734265-41E5-4B39-91D4-8B4C78FFB195}" type="parTrans" cxnId="{DD3C2F71-AB74-4E0C-A1FC-B74418721391}">
      <dgm:prSet/>
      <dgm:spPr/>
      <dgm:t>
        <a:bodyPr/>
        <a:lstStyle/>
        <a:p>
          <a:endParaRPr lang="en-CA"/>
        </a:p>
      </dgm:t>
    </dgm:pt>
    <dgm:pt modelId="{2C71C000-97D9-404D-BC0E-B273932497F7}" type="sibTrans" cxnId="{DD3C2F71-AB74-4E0C-A1FC-B74418721391}">
      <dgm:prSet/>
      <dgm:spPr/>
      <dgm:t>
        <a:bodyPr/>
        <a:lstStyle/>
        <a:p>
          <a:endParaRPr lang="en-CA"/>
        </a:p>
      </dgm:t>
    </dgm:pt>
    <mc:AlternateContent xmlns:mc="http://schemas.openxmlformats.org/markup-compatibility/2006" xmlns:a14="http://schemas.microsoft.com/office/drawing/2010/main">
      <mc:Choice Requires="a14">
        <dgm:pt modelId="{0C0EA7BD-7CA6-42C0-B8CD-9B32C7BC9D1B}">
          <dgm:prSet phldrT="[Text]" custT="1"/>
          <dgm:spPr/>
          <dgm:t>
            <a:bodyPr/>
            <a:lstStyle/>
            <a:p>
              <a:r>
                <a:rPr lang="en-US" sz="1400" dirty="0"/>
                <a:t>What would happen to </a:t>
              </a:r>
              <a14:m>
                <m:oMath xmlns:m="http://schemas.openxmlformats.org/officeDocument/2006/math">
                  <m:r>
                    <a:rPr lang="en-US" sz="1400" b="0" i="1" smtClean="0">
                      <a:latin typeface="Cambria Math" panose="02040503050406030204" pitchFamily="18" charset="0"/>
                    </a:rPr>
                    <m:t>𝑌</m:t>
                  </m:r>
                </m:oMath>
              </a14:m>
              <a:r>
                <a:rPr lang="en-CA" sz="1400" dirty="0"/>
                <a:t> if I changed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m:t>
                  </m:r>
                </m:oMath>
              </a14:m>
              <a:r>
                <a:rPr lang="en-CA" sz="1400" dirty="0"/>
                <a:t> </a:t>
              </a:r>
            </a:p>
          </dgm:t>
        </dgm:pt>
      </mc:Choice>
      <mc:Fallback xmlns="">
        <dgm:pt modelId="{0C0EA7BD-7CA6-42C0-B8CD-9B32C7BC9D1B}">
          <dgm:prSet phldrT="[Text]" custT="1"/>
          <dgm:spPr/>
          <dgm:t>
            <a:bodyPr/>
            <a:lstStyle/>
            <a:p>
              <a:r>
                <a:rPr lang="en-US" sz="1400" dirty="0"/>
                <a:t>What would happen to </a:t>
              </a:r>
              <a:r>
                <a:rPr lang="en-US" sz="1400" b="0" i="0">
                  <a:latin typeface="Cambria Math" panose="02040503050406030204" pitchFamily="18" charset="0"/>
                </a:rPr>
                <a:t>𝑌</a:t>
              </a:r>
              <a:r>
                <a:rPr lang="en-CA" sz="1400" dirty="0"/>
                <a:t> if I changed </a:t>
              </a:r>
              <a:r>
                <a:rPr lang="en-US" sz="1400" b="0" i="0">
                  <a:latin typeface="Cambria Math" panose="02040503050406030204" pitchFamily="18" charset="0"/>
                </a:rPr>
                <a:t>𝑋?</a:t>
              </a:r>
              <a:r>
                <a:rPr lang="en-CA" sz="1400" dirty="0"/>
                <a:t> </a:t>
              </a:r>
            </a:p>
          </dgm:t>
        </dgm:pt>
      </mc:Fallback>
    </mc:AlternateContent>
    <dgm:pt modelId="{CE85167B-D8AD-4102-9B75-48D5A98E936F}" type="parTrans" cxnId="{FD20BECA-50BB-44B9-8F27-D9BF41BC3BBD}">
      <dgm:prSet/>
      <dgm:spPr/>
      <dgm:t>
        <a:bodyPr/>
        <a:lstStyle/>
        <a:p>
          <a:endParaRPr lang="en-CA"/>
        </a:p>
      </dgm:t>
    </dgm:pt>
    <dgm:pt modelId="{4DCCDDE0-4337-48AD-AB63-07B0B3ECA62C}" type="sibTrans" cxnId="{FD20BECA-50BB-44B9-8F27-D9BF41BC3BBD}">
      <dgm:prSet/>
      <dgm:spPr/>
      <dgm:t>
        <a:bodyPr/>
        <a:lstStyle/>
        <a:p>
          <a:endParaRPr lang="en-CA"/>
        </a:p>
      </dgm:t>
    </dgm:pt>
    <dgm:pt modelId="{E01EAA8E-5165-491F-B206-D2CEECB4A26F}">
      <dgm:prSet phldrT="[Text]"/>
      <dgm:spPr/>
      <dgm:t>
        <a:bodyPr/>
        <a:lstStyle/>
        <a:p>
          <a:r>
            <a:rPr lang="en-US" dirty="0"/>
            <a:t>Causality</a:t>
          </a:r>
          <a:endParaRPr lang="en-CA" dirty="0"/>
        </a:p>
      </dgm:t>
    </dgm:pt>
    <dgm:pt modelId="{625F202F-1348-4A3B-87ED-DF98841A9F52}" type="parTrans" cxnId="{A5055B52-8749-4A22-9A9B-5CF981D3D756}">
      <dgm:prSet/>
      <dgm:spPr/>
      <dgm:t>
        <a:bodyPr/>
        <a:lstStyle/>
        <a:p>
          <a:endParaRPr lang="en-CA"/>
        </a:p>
      </dgm:t>
    </dgm:pt>
    <dgm:pt modelId="{0CE945CA-5EEE-418E-BE55-74EAA5DA7061}" type="sibTrans" cxnId="{A5055B52-8749-4A22-9A9B-5CF981D3D756}">
      <dgm:prSet/>
      <dgm:spPr/>
      <dgm:t>
        <a:bodyPr/>
        <a:lstStyle/>
        <a:p>
          <a:endParaRPr lang="en-CA"/>
        </a:p>
      </dgm:t>
    </dgm:pt>
    <dgm:pt modelId="{0FE3EF23-41A5-4972-A0E6-B6EC54C7250B}">
      <dgm:prSet phldrT="[Text]" custT="1"/>
      <dgm:spPr/>
      <dgm:t>
        <a:bodyPr/>
        <a:lstStyle/>
        <a:p>
          <a:r>
            <a:rPr lang="en-US" sz="1400" dirty="0"/>
            <a:t>Counterfactuals</a:t>
          </a:r>
          <a:endParaRPr lang="en-CA" sz="1400" dirty="0"/>
        </a:p>
      </dgm:t>
    </dgm:pt>
    <dgm:pt modelId="{A8A7757A-D5BA-4874-891E-03D06492E7A7}" type="parTrans" cxnId="{C9F3CC08-7E81-41BF-A4DA-BA4E65DCFFC7}">
      <dgm:prSet/>
      <dgm:spPr/>
      <dgm:t>
        <a:bodyPr/>
        <a:lstStyle/>
        <a:p>
          <a:endParaRPr lang="en-CA"/>
        </a:p>
      </dgm:t>
    </dgm:pt>
    <dgm:pt modelId="{18E646C0-4EFF-485E-9FCD-B943846DC570}" type="sibTrans" cxnId="{C9F3CC08-7E81-41BF-A4DA-BA4E65DCFFC7}">
      <dgm:prSet/>
      <dgm:spPr/>
      <dgm:t>
        <a:bodyPr/>
        <a:lstStyle/>
        <a:p>
          <a:endParaRPr lang="en-CA"/>
        </a:p>
      </dgm:t>
    </dgm:pt>
    <dgm:pt modelId="{B20C8FFA-1D69-4BD2-ACD2-5F21121CFD94}">
      <dgm:prSet phldrT="[Text]" custT="1"/>
      <dgm:spPr/>
      <dgm:t>
        <a:bodyPr/>
        <a:lstStyle/>
        <a:p>
          <a:r>
            <a:rPr lang="en-US" sz="1400" dirty="0"/>
            <a:t>Regression/ML predictions</a:t>
          </a:r>
          <a:endParaRPr lang="en-CA" sz="1400" dirty="0"/>
        </a:p>
      </dgm:t>
    </dgm:pt>
    <dgm:pt modelId="{E822586C-2C90-4D81-8EEC-307E3EC2E937}" type="parTrans" cxnId="{E4C4F54C-DB2E-4DB0-91DB-72571BEF4741}">
      <dgm:prSet/>
      <dgm:spPr/>
      <dgm:t>
        <a:bodyPr/>
        <a:lstStyle/>
        <a:p>
          <a:endParaRPr lang="en-CA"/>
        </a:p>
      </dgm:t>
    </dgm:pt>
    <dgm:pt modelId="{8DE9F0B2-546D-47D2-A217-437BDAC67804}" type="sibTrans" cxnId="{E4C4F54C-DB2E-4DB0-91DB-72571BEF4741}">
      <dgm:prSet/>
      <dgm:spPr/>
      <dgm:t>
        <a:bodyPr/>
        <a:lstStyle/>
        <a:p>
          <a:endParaRPr lang="en-CA"/>
        </a:p>
      </dgm:t>
    </dgm:pt>
    <dgm:pt modelId="{25F7E716-F6EC-47F9-A2F7-A5AC10FB1431}">
      <dgm:prSet phldrT="[Text]" custT="1"/>
      <dgm:spPr/>
      <dgm:t>
        <a:bodyPr/>
        <a:lstStyle/>
        <a:p>
          <a:r>
            <a:rPr lang="en-US" sz="1400" dirty="0"/>
            <a:t>What is the conditional distribution?</a:t>
          </a:r>
          <a:endParaRPr lang="en-CA" sz="1400" dirty="0"/>
        </a:p>
      </dgm:t>
    </dgm:pt>
    <dgm:pt modelId="{24C1B76F-7CBC-4428-8B68-D96A0C70D1CC}" type="parTrans" cxnId="{D02917BD-9340-45E0-B180-2FE6201D22EF}">
      <dgm:prSet/>
      <dgm:spPr/>
      <dgm:t>
        <a:bodyPr/>
        <a:lstStyle/>
        <a:p>
          <a:endParaRPr lang="en-CA"/>
        </a:p>
      </dgm:t>
    </dgm:pt>
    <dgm:pt modelId="{11028CD6-4E07-4300-BC98-836B37BB1F41}" type="sibTrans" cxnId="{D02917BD-9340-45E0-B180-2FE6201D22EF}">
      <dgm:prSet/>
      <dgm:spPr/>
      <dgm:t>
        <a:bodyPr/>
        <a:lstStyle/>
        <a:p>
          <a:endParaRPr lang="en-CA"/>
        </a:p>
      </dgm:t>
    </dgm:pt>
    <dgm:pt modelId="{C8741B1D-23CA-427A-A661-27A57BEB3C98}">
      <dgm:prSet phldrT="[Text]" custT="1"/>
      <dgm:spPr/>
      <dgm:t>
        <a:bodyPr/>
        <a:lstStyle/>
        <a:p>
          <a:r>
            <a:rPr lang="en-US" sz="1400" dirty="0"/>
            <a:t>Randomized experiments, etc. </a:t>
          </a:r>
          <a:endParaRPr lang="en-CA" sz="1400" dirty="0"/>
        </a:p>
      </dgm:t>
    </dgm:pt>
    <dgm:pt modelId="{A815C829-5314-406F-8A38-ABBDDA531510}" type="parTrans" cxnId="{BC1A3CDE-6B72-453D-B8E0-B9259D96081A}">
      <dgm:prSet/>
      <dgm:spPr/>
      <dgm:t>
        <a:bodyPr/>
        <a:lstStyle/>
        <a:p>
          <a:endParaRPr lang="en-CA"/>
        </a:p>
      </dgm:t>
    </dgm:pt>
    <dgm:pt modelId="{376AEF6F-4CF9-4BE6-A4B0-797D41CC9FF5}" type="sibTrans" cxnId="{BC1A3CDE-6B72-453D-B8E0-B9259D96081A}">
      <dgm:prSet/>
      <dgm:spPr/>
      <dgm:t>
        <a:bodyPr/>
        <a:lstStyle/>
        <a:p>
          <a:endParaRPr lang="en-CA"/>
        </a:p>
      </dgm:t>
    </dgm:pt>
    <dgm:pt modelId="{E7EA23A9-FADB-4B88-96B7-4CC3EE9C402B}">
      <dgm:prSet phldrT="[Text]" custT="1"/>
      <dgm:spPr/>
      <dgm:t>
        <a:bodyPr/>
        <a:lstStyle/>
        <a:p>
          <a:r>
            <a:rPr lang="en-US" sz="1400" dirty="0"/>
            <a:t>A lot of empirical HSR work happens here</a:t>
          </a:r>
          <a:endParaRPr lang="en-CA" sz="1400" dirty="0"/>
        </a:p>
      </dgm:t>
    </dgm:pt>
    <dgm:pt modelId="{7C1C8DA6-D371-4961-B03E-3FF83A7EC849}" type="parTrans" cxnId="{72057701-B802-4803-A4AF-302926DA8827}">
      <dgm:prSet/>
      <dgm:spPr/>
      <dgm:t>
        <a:bodyPr/>
        <a:lstStyle/>
        <a:p>
          <a:endParaRPr lang="en-CA"/>
        </a:p>
      </dgm:t>
    </dgm:pt>
    <dgm:pt modelId="{38714CF1-CA47-4CA0-939C-C0E35ED71F32}" type="sibTrans" cxnId="{72057701-B802-4803-A4AF-302926DA8827}">
      <dgm:prSet/>
      <dgm:spPr/>
      <dgm:t>
        <a:bodyPr/>
        <a:lstStyle/>
        <a:p>
          <a:endParaRPr lang="en-CA"/>
        </a:p>
      </dgm:t>
    </dgm:pt>
    <dgm:pt modelId="{61219434-A2F8-4B08-8ED8-1B0EE2032230}">
      <dgm:prSet phldrT="[Text]" custT="1"/>
      <dgm:spPr/>
      <dgm:t>
        <a:bodyPr/>
        <a:lstStyle/>
        <a:p>
          <a:r>
            <a:rPr lang="en-US" sz="1400" dirty="0"/>
            <a:t>Have to deal with identification threats</a:t>
          </a:r>
          <a:endParaRPr lang="en-CA" sz="1400" dirty="0"/>
        </a:p>
      </dgm:t>
    </dgm:pt>
    <dgm:pt modelId="{B3656E5D-E48E-4969-A51D-A4934B4A417E}" type="parTrans" cxnId="{47384051-3A3E-4C40-BAF8-841F5363C392}">
      <dgm:prSet/>
      <dgm:spPr/>
      <dgm:t>
        <a:bodyPr/>
        <a:lstStyle/>
        <a:p>
          <a:endParaRPr lang="en-CA"/>
        </a:p>
      </dgm:t>
    </dgm:pt>
    <dgm:pt modelId="{53609AFD-F3D8-4004-BB8E-8DED4DD0ED57}" type="sibTrans" cxnId="{47384051-3A3E-4C40-BAF8-841F5363C392}">
      <dgm:prSet/>
      <dgm:spPr/>
      <dgm:t>
        <a:bodyPr/>
        <a:lstStyle/>
        <a:p>
          <a:endParaRPr lang="en-CA"/>
        </a:p>
      </dgm:t>
    </dgm:pt>
    <mc:AlternateContent xmlns:mc="http://schemas.openxmlformats.org/markup-compatibility/2006" xmlns:a14="http://schemas.microsoft.com/office/drawing/2010/main">
      <mc:Choice Requires="a14">
        <dgm:pt modelId="{0EB86AD6-6548-4C1A-A2A8-57ECDF0591D5}">
          <dgm:prSet phldrT="[Text]" custT="1"/>
          <dgm:spPr/>
          <dgm:t>
            <a:bodyPr/>
            <a:lstStyle/>
            <a:p>
              <a:r>
                <a:rPr lang="en-US" sz="1400" dirty="0"/>
                <a:t>We chose to do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CA" sz="1400" dirty="0"/>
                <a:t>but what if we had chosen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m:t>
                  </m:r>
                </m:oMath>
              </a14:m>
              <a:endParaRPr lang="en-CA" sz="1400" dirty="0"/>
            </a:p>
          </dgm:t>
        </dgm:pt>
      </mc:Choice>
      <mc:Fallback xmlns="">
        <dgm:pt modelId="{0EB86AD6-6548-4C1A-A2A8-57ECDF0591D5}">
          <dgm:prSet phldrT="[Text]" custT="1"/>
          <dgm:spPr/>
          <dgm:t>
            <a:bodyPr/>
            <a:lstStyle/>
            <a:p>
              <a:r>
                <a:rPr lang="en-US" sz="1400" dirty="0"/>
                <a:t>We chose to do </a:t>
              </a:r>
              <a:r>
                <a:rPr lang="en-US" sz="1400" b="0" i="0">
                  <a:latin typeface="Cambria Math" panose="02040503050406030204" pitchFamily="18" charset="0"/>
                </a:rPr>
                <a:t>𝑋, </a:t>
              </a:r>
              <a:r>
                <a:rPr lang="en-CA" sz="1400" dirty="0"/>
                <a:t>but what if we had chosen </a:t>
              </a:r>
              <a:r>
                <a:rPr lang="en-US" sz="1400" b="0" i="0">
                  <a:latin typeface="Cambria Math" panose="02040503050406030204" pitchFamily="18" charset="0"/>
                </a:rPr>
                <a:t>𝑋^′?</a:t>
              </a:r>
              <a:endParaRPr lang="en-CA" sz="1400" dirty="0"/>
            </a:p>
          </dgm:t>
        </dgm:pt>
      </mc:Fallback>
    </mc:AlternateContent>
    <dgm:pt modelId="{35D386C9-BEFB-4B8C-8458-A262293193D7}" type="parTrans" cxnId="{A4BEF6E5-0A99-48AD-B7DA-CEA302A54D3B}">
      <dgm:prSet/>
      <dgm:spPr/>
      <dgm:t>
        <a:bodyPr/>
        <a:lstStyle/>
        <a:p>
          <a:endParaRPr lang="en-CA"/>
        </a:p>
      </dgm:t>
    </dgm:pt>
    <dgm:pt modelId="{0052B626-47B9-47D5-AD49-4E93F2F450B1}" type="sibTrans" cxnId="{A4BEF6E5-0A99-48AD-B7DA-CEA302A54D3B}">
      <dgm:prSet/>
      <dgm:spPr/>
      <dgm:t>
        <a:bodyPr/>
        <a:lstStyle/>
        <a:p>
          <a:endParaRPr lang="en-CA"/>
        </a:p>
      </dgm:t>
    </dgm:pt>
    <dgm:pt modelId="{D07BAD72-BB05-4C5F-B06E-0C193BCAD435}">
      <dgm:prSet phldrT="[Text]" custT="1"/>
      <dgm:spPr/>
      <dgm:t>
        <a:bodyPr/>
        <a:lstStyle/>
        <a:p>
          <a:r>
            <a:rPr lang="en-CA" sz="1400" dirty="0"/>
            <a:t>Harder to answer, requires even more structural assumptions</a:t>
          </a:r>
        </a:p>
      </dgm:t>
    </dgm:pt>
    <dgm:pt modelId="{26426A67-FE66-404F-9460-E4F947D534F5}" type="parTrans" cxnId="{EF00959A-8718-46A7-A47C-D1AE47D7E8A9}">
      <dgm:prSet/>
      <dgm:spPr/>
      <dgm:t>
        <a:bodyPr/>
        <a:lstStyle/>
        <a:p>
          <a:endParaRPr lang="en-CA"/>
        </a:p>
      </dgm:t>
    </dgm:pt>
    <dgm:pt modelId="{B450EC68-6D5A-4A07-B363-39B33570687A}" type="sibTrans" cxnId="{EF00959A-8718-46A7-A47C-D1AE47D7E8A9}">
      <dgm:prSet/>
      <dgm:spPr/>
      <dgm:t>
        <a:bodyPr/>
        <a:lstStyle/>
        <a:p>
          <a:endParaRPr lang="en-CA"/>
        </a:p>
      </dgm:t>
    </dgm:pt>
    <dgm:pt modelId="{496B60B2-DEEB-4D0C-A634-874D130198D9}">
      <dgm:prSet phldrT="[Text]" custT="1"/>
      <dgm:spPr/>
      <dgm:t>
        <a:bodyPr/>
        <a:lstStyle/>
        <a:p>
          <a:r>
            <a:rPr lang="en-CA" sz="1400" dirty="0"/>
            <a:t>Mechanisms also (should?) go here </a:t>
          </a:r>
        </a:p>
      </dgm:t>
    </dgm:pt>
    <dgm:pt modelId="{44D349A7-DEF7-4A30-AAC9-A6A84D55DE3B}" type="parTrans" cxnId="{23313C50-DE71-4555-9C80-814CFF440922}">
      <dgm:prSet/>
      <dgm:spPr/>
      <dgm:t>
        <a:bodyPr/>
        <a:lstStyle/>
        <a:p>
          <a:endParaRPr lang="en-CA"/>
        </a:p>
      </dgm:t>
    </dgm:pt>
    <dgm:pt modelId="{0E28E595-9727-4982-B0C0-67DCF9BD5E80}" type="sibTrans" cxnId="{23313C50-DE71-4555-9C80-814CFF440922}">
      <dgm:prSet/>
      <dgm:spPr/>
      <dgm:t>
        <a:bodyPr/>
        <a:lstStyle/>
        <a:p>
          <a:endParaRPr lang="en-CA"/>
        </a:p>
      </dgm:t>
    </dgm:pt>
    <dgm:pt modelId="{663D52B9-9CE4-4533-B0E4-2059036B064E}" type="pres">
      <dgm:prSet presAssocID="{2207E5FD-F2C7-4906-9E48-61640A000A0F}" presName="rootnode" presStyleCnt="0">
        <dgm:presLayoutVars>
          <dgm:chMax/>
          <dgm:chPref/>
          <dgm:dir/>
          <dgm:animLvl val="lvl"/>
        </dgm:presLayoutVars>
      </dgm:prSet>
      <dgm:spPr/>
    </dgm:pt>
    <dgm:pt modelId="{978D6E66-D782-422F-A144-A1946208D290}" type="pres">
      <dgm:prSet presAssocID="{28B12180-8CA9-4096-84F9-E5272B504EF6}" presName="composite" presStyleCnt="0"/>
      <dgm:spPr/>
    </dgm:pt>
    <dgm:pt modelId="{99790350-BB99-4984-9F95-9A0C49312EB3}" type="pres">
      <dgm:prSet presAssocID="{28B12180-8CA9-4096-84F9-E5272B504EF6}" presName="bentUpArrow1" presStyleLbl="alignImgPlace1" presStyleIdx="0" presStyleCnt="2" custLinFactNeighborX="-27045" custLinFactNeighborY="1528"/>
      <dgm:spPr/>
    </dgm:pt>
    <dgm:pt modelId="{DA07D112-FDC9-4B92-850C-6D6FB18D5E19}" type="pres">
      <dgm:prSet presAssocID="{28B12180-8CA9-4096-84F9-E5272B504EF6}" presName="ParentText" presStyleLbl="node1" presStyleIdx="0" presStyleCnt="3" custLinFactNeighborX="-30458">
        <dgm:presLayoutVars>
          <dgm:chMax val="1"/>
          <dgm:chPref val="1"/>
          <dgm:bulletEnabled val="1"/>
        </dgm:presLayoutVars>
      </dgm:prSet>
      <dgm:spPr/>
    </dgm:pt>
    <dgm:pt modelId="{CB8DAD8A-01A8-4520-A2D2-F1B01357429A}" type="pres">
      <dgm:prSet presAssocID="{28B12180-8CA9-4096-84F9-E5272B504EF6}" presName="ChildText" presStyleLbl="revTx" presStyleIdx="0" presStyleCnt="3" custScaleX="182687" custLinFactNeighborX="22589" custLinFactNeighborY="-1028">
        <dgm:presLayoutVars>
          <dgm:chMax val="0"/>
          <dgm:chPref val="0"/>
          <dgm:bulletEnabled val="1"/>
        </dgm:presLayoutVars>
      </dgm:prSet>
      <dgm:spPr/>
    </dgm:pt>
    <dgm:pt modelId="{3214F92C-9AF6-4D48-AD86-812B79F070E1}" type="pres">
      <dgm:prSet presAssocID="{B59D9AE7-A9BB-4607-8E13-0FAADD3606D9}" presName="sibTrans" presStyleCnt="0"/>
      <dgm:spPr/>
    </dgm:pt>
    <dgm:pt modelId="{BEFC09DC-69F2-4F50-AB83-14B9394891A9}" type="pres">
      <dgm:prSet presAssocID="{EC6321A9-FD03-4713-AE79-C2301EB5BA8D}" presName="composite" presStyleCnt="0"/>
      <dgm:spPr/>
    </dgm:pt>
    <dgm:pt modelId="{0486485E-699E-47E7-9D51-E5AE820F3EC4}" type="pres">
      <dgm:prSet presAssocID="{EC6321A9-FD03-4713-AE79-C2301EB5BA8D}" presName="bentUpArrow1" presStyleLbl="alignImgPlace1" presStyleIdx="1" presStyleCnt="2" custLinFactNeighborX="-47648"/>
      <dgm:spPr/>
    </dgm:pt>
    <dgm:pt modelId="{523987BD-8C16-46E3-8A04-9DF04896E5D2}" type="pres">
      <dgm:prSet presAssocID="{EC6321A9-FD03-4713-AE79-C2301EB5BA8D}" presName="ParentText" presStyleLbl="node1" presStyleIdx="1" presStyleCnt="3" custLinFactNeighborX="-36960" custLinFactNeighborY="-3485">
        <dgm:presLayoutVars>
          <dgm:chMax val="1"/>
          <dgm:chPref val="1"/>
          <dgm:bulletEnabled val="1"/>
        </dgm:presLayoutVars>
      </dgm:prSet>
      <dgm:spPr/>
    </dgm:pt>
    <dgm:pt modelId="{67C7E0D8-033A-44B9-B0D4-CD15A0360DB1}" type="pres">
      <dgm:prSet presAssocID="{EC6321A9-FD03-4713-AE79-C2301EB5BA8D}" presName="ChildText" presStyleLbl="revTx" presStyleIdx="1" presStyleCnt="3" custScaleX="285849" custLinFactNeighborX="55465" custLinFactNeighborY="-5337">
        <dgm:presLayoutVars>
          <dgm:chMax val="0"/>
          <dgm:chPref val="0"/>
          <dgm:bulletEnabled val="1"/>
        </dgm:presLayoutVars>
      </dgm:prSet>
      <dgm:spPr/>
    </dgm:pt>
    <dgm:pt modelId="{544D9E99-A66B-49EA-8BC6-75101427DF2B}" type="pres">
      <dgm:prSet presAssocID="{2C71C000-97D9-404D-BC0E-B273932497F7}" presName="sibTrans" presStyleCnt="0"/>
      <dgm:spPr/>
    </dgm:pt>
    <dgm:pt modelId="{670D65E6-0691-433D-9B7C-2F0FC2453009}" type="pres">
      <dgm:prSet presAssocID="{E01EAA8E-5165-491F-B206-D2CEECB4A26F}" presName="composite" presStyleCnt="0"/>
      <dgm:spPr/>
    </dgm:pt>
    <dgm:pt modelId="{F1977C6B-9949-4BBD-9556-586CB792BE3F}" type="pres">
      <dgm:prSet presAssocID="{E01EAA8E-5165-491F-B206-D2CEECB4A26F}" presName="ParentText" presStyleLbl="node1" presStyleIdx="2" presStyleCnt="3" custLinFactNeighborX="-48970" custLinFactNeighborY="1882">
        <dgm:presLayoutVars>
          <dgm:chMax val="1"/>
          <dgm:chPref val="1"/>
          <dgm:bulletEnabled val="1"/>
        </dgm:presLayoutVars>
      </dgm:prSet>
      <dgm:spPr/>
    </dgm:pt>
    <dgm:pt modelId="{3F610435-8C9C-4065-88E2-E727BAF5FC31}" type="pres">
      <dgm:prSet presAssocID="{E01EAA8E-5165-491F-B206-D2CEECB4A26F}" presName="FinalChildText" presStyleLbl="revTx" presStyleIdx="2" presStyleCnt="3" custScaleX="256285" custLinFactNeighborX="66011" custLinFactNeighborY="1127">
        <dgm:presLayoutVars>
          <dgm:chMax val="0"/>
          <dgm:chPref val="0"/>
          <dgm:bulletEnabled val="1"/>
        </dgm:presLayoutVars>
      </dgm:prSet>
      <dgm:spPr/>
    </dgm:pt>
  </dgm:ptLst>
  <dgm:cxnLst>
    <dgm:cxn modelId="{72057701-B802-4803-A4AF-302926DA8827}" srcId="{EC6321A9-FD03-4713-AE79-C2301EB5BA8D}" destId="{E7EA23A9-FADB-4B88-96B7-4CC3EE9C402B}" srcOrd="3" destOrd="0" parTransId="{7C1C8DA6-D371-4961-B03E-3FF83A7EC849}" sibTransId="{38714CF1-CA47-4CA0-939C-C0E35ED71F32}"/>
    <dgm:cxn modelId="{C9F3CC08-7E81-41BF-A4DA-BA4E65DCFFC7}" srcId="{E01EAA8E-5165-491F-B206-D2CEECB4A26F}" destId="{0FE3EF23-41A5-4972-A0E6-B6EC54C7250B}" srcOrd="0" destOrd="0" parTransId="{A8A7757A-D5BA-4874-891E-03D06492E7A7}" sibTransId="{18E646C0-4EFF-485E-9FCD-B943846DC570}"/>
    <dgm:cxn modelId="{A366270E-C8F7-4A6B-8D17-880D9D0FF032}" type="presOf" srcId="{28B12180-8CA9-4096-84F9-E5272B504EF6}" destId="{DA07D112-FDC9-4B92-850C-6D6FB18D5E19}" srcOrd="0" destOrd="0" presId="urn:microsoft.com/office/officeart/2005/8/layout/StepDownProcess"/>
    <dgm:cxn modelId="{7FB58411-BB8B-46A4-94C6-1AA287EC6D37}" type="presOf" srcId="{496B60B2-DEEB-4D0C-A634-874D130198D9}" destId="{3F610435-8C9C-4065-88E2-E727BAF5FC31}" srcOrd="0" destOrd="3" presId="urn:microsoft.com/office/officeart/2005/8/layout/StepDownProcess"/>
    <dgm:cxn modelId="{3A81E221-A48C-4E83-ABD1-2C859BDF1F84}" type="presOf" srcId="{E7EA23A9-FADB-4B88-96B7-4CC3EE9C402B}" destId="{67C7E0D8-033A-44B9-B0D4-CD15A0360DB1}" srcOrd="0" destOrd="3" presId="urn:microsoft.com/office/officeart/2005/8/layout/StepDownProcess"/>
    <dgm:cxn modelId="{83159C2B-92F7-482C-AF61-4393E09E0500}" type="presOf" srcId="{D07BAD72-BB05-4C5F-B06E-0C193BCAD435}" destId="{3F610435-8C9C-4065-88E2-E727BAF5FC31}" srcOrd="0" destOrd="2" presId="urn:microsoft.com/office/officeart/2005/8/layout/StepDownProcess"/>
    <dgm:cxn modelId="{AF201240-780C-430A-9237-F0A3D9BB31C6}" type="presOf" srcId="{B20C8FFA-1D69-4BD2-ACD2-5F21121CFD94}" destId="{CB8DAD8A-01A8-4520-A2D2-F1B01357429A}" srcOrd="0" destOrd="1" presId="urn:microsoft.com/office/officeart/2005/8/layout/StepDownProcess"/>
    <dgm:cxn modelId="{E07D2D5F-21F1-4634-A789-B71259213130}" type="presOf" srcId="{0FE3EF23-41A5-4972-A0E6-B6EC54C7250B}" destId="{3F610435-8C9C-4065-88E2-E727BAF5FC31}" srcOrd="0" destOrd="0" presId="urn:microsoft.com/office/officeart/2005/8/layout/StepDownProcess"/>
    <dgm:cxn modelId="{E4C4F54C-DB2E-4DB0-91DB-72571BEF4741}" srcId="{28B12180-8CA9-4096-84F9-E5272B504EF6}" destId="{B20C8FFA-1D69-4BD2-ACD2-5F21121CFD94}" srcOrd="1" destOrd="0" parTransId="{E822586C-2C90-4D81-8EEC-307E3EC2E937}" sibTransId="{8DE9F0B2-546D-47D2-A217-437BDAC67804}"/>
    <dgm:cxn modelId="{23313C50-DE71-4555-9C80-814CFF440922}" srcId="{E01EAA8E-5165-491F-B206-D2CEECB4A26F}" destId="{496B60B2-DEEB-4D0C-A634-874D130198D9}" srcOrd="3" destOrd="0" parTransId="{44D349A7-DEF7-4A30-AAC9-A6A84D55DE3B}" sibTransId="{0E28E595-9727-4982-B0C0-67DCF9BD5E80}"/>
    <dgm:cxn modelId="{DD3C2F71-AB74-4E0C-A1FC-B74418721391}" srcId="{2207E5FD-F2C7-4906-9E48-61640A000A0F}" destId="{EC6321A9-FD03-4713-AE79-C2301EB5BA8D}" srcOrd="1" destOrd="0" parTransId="{92734265-41E5-4B39-91D4-8B4C78FFB195}" sibTransId="{2C71C000-97D9-404D-BC0E-B273932497F7}"/>
    <dgm:cxn modelId="{47384051-3A3E-4C40-BAF8-841F5363C392}" srcId="{EC6321A9-FD03-4713-AE79-C2301EB5BA8D}" destId="{61219434-A2F8-4B08-8ED8-1B0EE2032230}" srcOrd="2" destOrd="0" parTransId="{B3656E5D-E48E-4969-A51D-A4934B4A417E}" sibTransId="{53609AFD-F3D8-4004-BB8E-8DED4DD0ED57}"/>
    <dgm:cxn modelId="{A5055B52-8749-4A22-9A9B-5CF981D3D756}" srcId="{2207E5FD-F2C7-4906-9E48-61640A000A0F}" destId="{E01EAA8E-5165-491F-B206-D2CEECB4A26F}" srcOrd="2" destOrd="0" parTransId="{625F202F-1348-4A3B-87ED-DF98841A9F52}" sibTransId="{0CE945CA-5EEE-418E-BE55-74EAA5DA7061}"/>
    <dgm:cxn modelId="{3080A676-3362-4F4B-BBA0-9099B5FDCDA5}" type="presOf" srcId="{E01EAA8E-5165-491F-B206-D2CEECB4A26F}" destId="{F1977C6B-9949-4BBD-9556-586CB792BE3F}" srcOrd="0" destOrd="0" presId="urn:microsoft.com/office/officeart/2005/8/layout/StepDownProcess"/>
    <dgm:cxn modelId="{BE87D67D-1FC7-4D41-A1B4-6478E61069D3}" type="presOf" srcId="{C8741B1D-23CA-427A-A661-27A57BEB3C98}" destId="{67C7E0D8-033A-44B9-B0D4-CD15A0360DB1}" srcOrd="0" destOrd="1" presId="urn:microsoft.com/office/officeart/2005/8/layout/StepDownProcess"/>
    <dgm:cxn modelId="{19285289-B8F6-4905-A10F-1D0725829B60}" type="presOf" srcId="{9125FB4E-5C72-417E-BCC1-A4649B69DEB1}" destId="{CB8DAD8A-01A8-4520-A2D2-F1B01357429A}" srcOrd="0" destOrd="0" presId="urn:microsoft.com/office/officeart/2005/8/layout/StepDownProcess"/>
    <dgm:cxn modelId="{DFC2D98F-20B3-4C52-83BA-72A0DB743CA7}" type="presOf" srcId="{2207E5FD-F2C7-4906-9E48-61640A000A0F}" destId="{663D52B9-9CE4-4533-B0E4-2059036B064E}" srcOrd="0" destOrd="0" presId="urn:microsoft.com/office/officeart/2005/8/layout/StepDownProcess"/>
    <dgm:cxn modelId="{895C6890-C0DE-45B8-938C-B0FDC58CF0BF}" type="presOf" srcId="{EC6321A9-FD03-4713-AE79-C2301EB5BA8D}" destId="{523987BD-8C16-46E3-8A04-9DF04896E5D2}" srcOrd="0" destOrd="0" presId="urn:microsoft.com/office/officeart/2005/8/layout/StepDownProcess"/>
    <dgm:cxn modelId="{EF00959A-8718-46A7-A47C-D1AE47D7E8A9}" srcId="{E01EAA8E-5165-491F-B206-D2CEECB4A26F}" destId="{D07BAD72-BB05-4C5F-B06E-0C193BCAD435}" srcOrd="2" destOrd="0" parTransId="{26426A67-FE66-404F-9460-E4F947D534F5}" sibTransId="{B450EC68-6D5A-4A07-B363-39B33570687A}"/>
    <dgm:cxn modelId="{EBEB079B-CC92-49D6-A2FD-A6ECDD2BD2CC}" type="presOf" srcId="{0C0EA7BD-7CA6-42C0-B8CD-9B32C7BC9D1B}" destId="{67C7E0D8-033A-44B9-B0D4-CD15A0360DB1}" srcOrd="0" destOrd="0" presId="urn:microsoft.com/office/officeart/2005/8/layout/StepDownProcess"/>
    <dgm:cxn modelId="{ADF247AF-8904-45C5-9979-BBE94FAD2453}" type="presOf" srcId="{61219434-A2F8-4B08-8ED8-1B0EE2032230}" destId="{67C7E0D8-033A-44B9-B0D4-CD15A0360DB1}" srcOrd="0" destOrd="2" presId="urn:microsoft.com/office/officeart/2005/8/layout/StepDownProcess"/>
    <dgm:cxn modelId="{E76D33B5-D222-4B0A-AE9A-2A3C2952D57C}" srcId="{28B12180-8CA9-4096-84F9-E5272B504EF6}" destId="{9125FB4E-5C72-417E-BCC1-A4649B69DEB1}" srcOrd="0" destOrd="0" parTransId="{04024570-EE23-4C64-9009-02B9BC94AA36}" sibTransId="{46462745-4E83-4AEE-A433-3914043221F9}"/>
    <dgm:cxn modelId="{D02917BD-9340-45E0-B180-2FE6201D22EF}" srcId="{28B12180-8CA9-4096-84F9-E5272B504EF6}" destId="{25F7E716-F6EC-47F9-A2F7-A5AC10FB1431}" srcOrd="2" destOrd="0" parTransId="{24C1B76F-7CBC-4428-8B68-D96A0C70D1CC}" sibTransId="{11028CD6-4E07-4300-BC98-836B37BB1F41}"/>
    <dgm:cxn modelId="{FF5CD8BE-E358-4CCA-B679-DFDE8ED2E433}" srcId="{2207E5FD-F2C7-4906-9E48-61640A000A0F}" destId="{28B12180-8CA9-4096-84F9-E5272B504EF6}" srcOrd="0" destOrd="0" parTransId="{C0537181-DED8-4C3C-96DC-01513AE1D0CC}" sibTransId="{B59D9AE7-A9BB-4607-8E13-0FAADD3606D9}"/>
    <dgm:cxn modelId="{FD20BECA-50BB-44B9-8F27-D9BF41BC3BBD}" srcId="{EC6321A9-FD03-4713-AE79-C2301EB5BA8D}" destId="{0C0EA7BD-7CA6-42C0-B8CD-9B32C7BC9D1B}" srcOrd="0" destOrd="0" parTransId="{CE85167B-D8AD-4102-9B75-48D5A98E936F}" sibTransId="{4DCCDDE0-4337-48AD-AB63-07B0B3ECA62C}"/>
    <dgm:cxn modelId="{BC1A3CDE-6B72-453D-B8E0-B9259D96081A}" srcId="{EC6321A9-FD03-4713-AE79-C2301EB5BA8D}" destId="{C8741B1D-23CA-427A-A661-27A57BEB3C98}" srcOrd="1" destOrd="0" parTransId="{A815C829-5314-406F-8A38-ABBDDA531510}" sibTransId="{376AEF6F-4CF9-4BE6-A4B0-797D41CC9FF5}"/>
    <dgm:cxn modelId="{18A636E4-034B-47BE-9162-F0CF2BBC554C}" type="presOf" srcId="{25F7E716-F6EC-47F9-A2F7-A5AC10FB1431}" destId="{CB8DAD8A-01A8-4520-A2D2-F1B01357429A}" srcOrd="0" destOrd="2" presId="urn:microsoft.com/office/officeart/2005/8/layout/StepDownProcess"/>
    <dgm:cxn modelId="{A4BEF6E5-0A99-48AD-B7DA-CEA302A54D3B}" srcId="{E01EAA8E-5165-491F-B206-D2CEECB4A26F}" destId="{0EB86AD6-6548-4C1A-A2A8-57ECDF0591D5}" srcOrd="1" destOrd="0" parTransId="{35D386C9-BEFB-4B8C-8458-A262293193D7}" sibTransId="{0052B626-47B9-47D5-AD49-4E93F2F450B1}"/>
    <dgm:cxn modelId="{444328FD-5832-4F1E-AD08-D8133A252D56}" type="presOf" srcId="{0EB86AD6-6548-4C1A-A2A8-57ECDF0591D5}" destId="{3F610435-8C9C-4065-88E2-E727BAF5FC31}" srcOrd="0" destOrd="1" presId="urn:microsoft.com/office/officeart/2005/8/layout/StepDownProcess"/>
    <dgm:cxn modelId="{8845A1BB-033F-4D0B-8B16-8329553F7D3E}" type="presParOf" srcId="{663D52B9-9CE4-4533-B0E4-2059036B064E}" destId="{978D6E66-D782-422F-A144-A1946208D290}" srcOrd="0" destOrd="0" presId="urn:microsoft.com/office/officeart/2005/8/layout/StepDownProcess"/>
    <dgm:cxn modelId="{F73FA55D-85D2-4D6E-A3B6-19AD8F17ED13}" type="presParOf" srcId="{978D6E66-D782-422F-A144-A1946208D290}" destId="{99790350-BB99-4984-9F95-9A0C49312EB3}" srcOrd="0" destOrd="0" presId="urn:microsoft.com/office/officeart/2005/8/layout/StepDownProcess"/>
    <dgm:cxn modelId="{433C9F92-EE2D-4192-AA0B-26931AB44B88}" type="presParOf" srcId="{978D6E66-D782-422F-A144-A1946208D290}" destId="{DA07D112-FDC9-4B92-850C-6D6FB18D5E19}" srcOrd="1" destOrd="0" presId="urn:microsoft.com/office/officeart/2005/8/layout/StepDownProcess"/>
    <dgm:cxn modelId="{5166D906-948E-4558-8549-34B43B4C7F20}" type="presParOf" srcId="{978D6E66-D782-422F-A144-A1946208D290}" destId="{CB8DAD8A-01A8-4520-A2D2-F1B01357429A}" srcOrd="2" destOrd="0" presId="urn:microsoft.com/office/officeart/2005/8/layout/StepDownProcess"/>
    <dgm:cxn modelId="{A3F85F24-07F8-490D-B21F-CACCB6F786CD}" type="presParOf" srcId="{663D52B9-9CE4-4533-B0E4-2059036B064E}" destId="{3214F92C-9AF6-4D48-AD86-812B79F070E1}" srcOrd="1" destOrd="0" presId="urn:microsoft.com/office/officeart/2005/8/layout/StepDownProcess"/>
    <dgm:cxn modelId="{4BA5FC54-49DA-4D1D-8F09-3CACD2A3D729}" type="presParOf" srcId="{663D52B9-9CE4-4533-B0E4-2059036B064E}" destId="{BEFC09DC-69F2-4F50-AB83-14B9394891A9}" srcOrd="2" destOrd="0" presId="urn:microsoft.com/office/officeart/2005/8/layout/StepDownProcess"/>
    <dgm:cxn modelId="{4BB701AD-6491-4EB3-9F3B-F15027DD20EC}" type="presParOf" srcId="{BEFC09DC-69F2-4F50-AB83-14B9394891A9}" destId="{0486485E-699E-47E7-9D51-E5AE820F3EC4}" srcOrd="0" destOrd="0" presId="urn:microsoft.com/office/officeart/2005/8/layout/StepDownProcess"/>
    <dgm:cxn modelId="{F80B978A-5EF8-4237-9D30-251DB71205F6}" type="presParOf" srcId="{BEFC09DC-69F2-4F50-AB83-14B9394891A9}" destId="{523987BD-8C16-46E3-8A04-9DF04896E5D2}" srcOrd="1" destOrd="0" presId="urn:microsoft.com/office/officeart/2005/8/layout/StepDownProcess"/>
    <dgm:cxn modelId="{940C5153-2E2A-4DB0-BAC2-E8770B75E3D6}" type="presParOf" srcId="{BEFC09DC-69F2-4F50-AB83-14B9394891A9}" destId="{67C7E0D8-033A-44B9-B0D4-CD15A0360DB1}" srcOrd="2" destOrd="0" presId="urn:microsoft.com/office/officeart/2005/8/layout/StepDownProcess"/>
    <dgm:cxn modelId="{1117C54C-5C06-4FDE-8BCB-E8C41506A975}" type="presParOf" srcId="{663D52B9-9CE4-4533-B0E4-2059036B064E}" destId="{544D9E99-A66B-49EA-8BC6-75101427DF2B}" srcOrd="3" destOrd="0" presId="urn:microsoft.com/office/officeart/2005/8/layout/StepDownProcess"/>
    <dgm:cxn modelId="{1494C0CB-D765-4797-9F66-3846A440F9A2}" type="presParOf" srcId="{663D52B9-9CE4-4533-B0E4-2059036B064E}" destId="{670D65E6-0691-433D-9B7C-2F0FC2453009}" srcOrd="4" destOrd="0" presId="urn:microsoft.com/office/officeart/2005/8/layout/StepDownProcess"/>
    <dgm:cxn modelId="{B57356F3-3E3C-4630-A2D4-7547EC599D61}" type="presParOf" srcId="{670D65E6-0691-433D-9B7C-2F0FC2453009}" destId="{F1977C6B-9949-4BBD-9556-586CB792BE3F}" srcOrd="0" destOrd="0" presId="urn:microsoft.com/office/officeart/2005/8/layout/StepDownProcess"/>
    <dgm:cxn modelId="{373249A1-5573-46B1-B2E6-0717B09E683C}" type="presParOf" srcId="{670D65E6-0691-433D-9B7C-2F0FC2453009}" destId="{3F610435-8C9C-4065-88E2-E727BAF5FC3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07E5FD-F2C7-4906-9E48-61640A000A0F}" type="doc">
      <dgm:prSet loTypeId="urn:microsoft.com/office/officeart/2005/8/layout/StepDownProcess" loCatId="process" qsTypeId="urn:microsoft.com/office/officeart/2005/8/quickstyle/simple1" qsCatId="simple" csTypeId="urn:microsoft.com/office/officeart/2005/8/colors/colorful4" csCatId="colorful" phldr="1"/>
      <dgm:spPr/>
      <dgm:t>
        <a:bodyPr/>
        <a:lstStyle/>
        <a:p>
          <a:endParaRPr lang="en-CA"/>
        </a:p>
      </dgm:t>
    </dgm:pt>
    <dgm:pt modelId="{28B12180-8CA9-4096-84F9-E5272B504EF6}">
      <dgm:prSet phldrT="[Text]"/>
      <dgm:spPr/>
      <dgm:t>
        <a:bodyPr/>
        <a:lstStyle/>
        <a:p>
          <a:r>
            <a:rPr lang="en-US" dirty="0"/>
            <a:t>Association</a:t>
          </a:r>
          <a:endParaRPr lang="en-CA" dirty="0"/>
        </a:p>
      </dgm:t>
    </dgm:pt>
    <dgm:pt modelId="{C0537181-DED8-4C3C-96DC-01513AE1D0CC}" type="parTrans" cxnId="{FF5CD8BE-E358-4CCA-B679-DFDE8ED2E433}">
      <dgm:prSet/>
      <dgm:spPr/>
      <dgm:t>
        <a:bodyPr/>
        <a:lstStyle/>
        <a:p>
          <a:endParaRPr lang="en-CA"/>
        </a:p>
      </dgm:t>
    </dgm:pt>
    <dgm:pt modelId="{B59D9AE7-A9BB-4607-8E13-0FAADD3606D9}" type="sibTrans" cxnId="{FF5CD8BE-E358-4CCA-B679-DFDE8ED2E433}">
      <dgm:prSet/>
      <dgm:spPr/>
      <dgm:t>
        <a:bodyPr/>
        <a:lstStyle/>
        <a:p>
          <a:endParaRPr lang="en-CA"/>
        </a:p>
      </dgm:t>
    </dgm:pt>
    <dgm:pt modelId="{9125FB4E-5C72-417E-BCC1-A4649B69DEB1}">
      <dgm:prSet phldrT="[Text]" custT="1"/>
      <dgm:spPr/>
      <dgm:t>
        <a:bodyPr/>
        <a:lstStyle/>
        <a:p>
          <a:r>
            <a:rPr lang="en-US" sz="1400" dirty="0"/>
            <a:t>Correlations </a:t>
          </a:r>
          <a:endParaRPr lang="en-CA" sz="1400" dirty="0"/>
        </a:p>
      </dgm:t>
    </dgm:pt>
    <dgm:pt modelId="{04024570-EE23-4C64-9009-02B9BC94AA36}" type="parTrans" cxnId="{E76D33B5-D222-4B0A-AE9A-2A3C2952D57C}">
      <dgm:prSet/>
      <dgm:spPr/>
      <dgm:t>
        <a:bodyPr/>
        <a:lstStyle/>
        <a:p>
          <a:endParaRPr lang="en-CA"/>
        </a:p>
      </dgm:t>
    </dgm:pt>
    <dgm:pt modelId="{46462745-4E83-4AEE-A433-3914043221F9}" type="sibTrans" cxnId="{E76D33B5-D222-4B0A-AE9A-2A3C2952D57C}">
      <dgm:prSet/>
      <dgm:spPr/>
      <dgm:t>
        <a:bodyPr/>
        <a:lstStyle/>
        <a:p>
          <a:endParaRPr lang="en-CA"/>
        </a:p>
      </dgm:t>
    </dgm:pt>
    <dgm:pt modelId="{EC6321A9-FD03-4713-AE79-C2301EB5BA8D}">
      <dgm:prSet phldrT="[Text]"/>
      <dgm:spPr/>
      <dgm:t>
        <a:bodyPr/>
        <a:lstStyle/>
        <a:p>
          <a:r>
            <a:rPr lang="en-US" dirty="0"/>
            <a:t>Intervention</a:t>
          </a:r>
          <a:endParaRPr lang="en-CA" dirty="0"/>
        </a:p>
      </dgm:t>
    </dgm:pt>
    <dgm:pt modelId="{92734265-41E5-4B39-91D4-8B4C78FFB195}" type="parTrans" cxnId="{DD3C2F71-AB74-4E0C-A1FC-B74418721391}">
      <dgm:prSet/>
      <dgm:spPr/>
      <dgm:t>
        <a:bodyPr/>
        <a:lstStyle/>
        <a:p>
          <a:endParaRPr lang="en-CA"/>
        </a:p>
      </dgm:t>
    </dgm:pt>
    <dgm:pt modelId="{2C71C000-97D9-404D-BC0E-B273932497F7}" type="sibTrans" cxnId="{DD3C2F71-AB74-4E0C-A1FC-B74418721391}">
      <dgm:prSet/>
      <dgm:spPr/>
      <dgm:t>
        <a:bodyPr/>
        <a:lstStyle/>
        <a:p>
          <a:endParaRPr lang="en-CA"/>
        </a:p>
      </dgm:t>
    </dgm:pt>
    <dgm:pt modelId="{0C0EA7BD-7CA6-42C0-B8CD-9B32C7BC9D1B}">
      <dgm:prSet phldrT="[Text]" custT="1"/>
      <dgm:spPr>
        <a:blipFill>
          <a:blip xmlns:r="http://schemas.openxmlformats.org/officeDocument/2006/relationships" r:embed="rId1"/>
          <a:stretch>
            <a:fillRect l="-1055"/>
          </a:stretch>
        </a:blipFill>
      </dgm:spPr>
      <dgm:t>
        <a:bodyPr/>
        <a:lstStyle/>
        <a:p>
          <a:r>
            <a:rPr lang="en-CA">
              <a:noFill/>
            </a:rPr>
            <a:t> </a:t>
          </a:r>
        </a:p>
      </dgm:t>
    </dgm:pt>
    <dgm:pt modelId="{CE85167B-D8AD-4102-9B75-48D5A98E936F}" type="parTrans" cxnId="{FD20BECA-50BB-44B9-8F27-D9BF41BC3BBD}">
      <dgm:prSet/>
      <dgm:spPr/>
      <dgm:t>
        <a:bodyPr/>
        <a:lstStyle/>
        <a:p>
          <a:endParaRPr lang="en-CA"/>
        </a:p>
      </dgm:t>
    </dgm:pt>
    <dgm:pt modelId="{4DCCDDE0-4337-48AD-AB63-07B0B3ECA62C}" type="sibTrans" cxnId="{FD20BECA-50BB-44B9-8F27-D9BF41BC3BBD}">
      <dgm:prSet/>
      <dgm:spPr/>
      <dgm:t>
        <a:bodyPr/>
        <a:lstStyle/>
        <a:p>
          <a:endParaRPr lang="en-CA"/>
        </a:p>
      </dgm:t>
    </dgm:pt>
    <dgm:pt modelId="{E01EAA8E-5165-491F-B206-D2CEECB4A26F}">
      <dgm:prSet phldrT="[Text]"/>
      <dgm:spPr/>
      <dgm:t>
        <a:bodyPr/>
        <a:lstStyle/>
        <a:p>
          <a:r>
            <a:rPr lang="en-US" dirty="0"/>
            <a:t>Causality</a:t>
          </a:r>
          <a:endParaRPr lang="en-CA" dirty="0"/>
        </a:p>
      </dgm:t>
    </dgm:pt>
    <dgm:pt modelId="{625F202F-1348-4A3B-87ED-DF98841A9F52}" type="parTrans" cxnId="{A5055B52-8749-4A22-9A9B-5CF981D3D756}">
      <dgm:prSet/>
      <dgm:spPr/>
      <dgm:t>
        <a:bodyPr/>
        <a:lstStyle/>
        <a:p>
          <a:endParaRPr lang="en-CA"/>
        </a:p>
      </dgm:t>
    </dgm:pt>
    <dgm:pt modelId="{0CE945CA-5EEE-418E-BE55-74EAA5DA7061}" type="sibTrans" cxnId="{A5055B52-8749-4A22-9A9B-5CF981D3D756}">
      <dgm:prSet/>
      <dgm:spPr/>
      <dgm:t>
        <a:bodyPr/>
        <a:lstStyle/>
        <a:p>
          <a:endParaRPr lang="en-CA"/>
        </a:p>
      </dgm:t>
    </dgm:pt>
    <dgm:pt modelId="{0FE3EF23-41A5-4972-A0E6-B6EC54C7250B}">
      <dgm:prSet phldrT="[Text]" custT="1"/>
      <dgm:spPr>
        <a:blipFill>
          <a:blip xmlns:r="http://schemas.openxmlformats.org/officeDocument/2006/relationships" r:embed="rId2"/>
          <a:stretch>
            <a:fillRect l="-1178"/>
          </a:stretch>
        </a:blipFill>
      </dgm:spPr>
      <dgm:t>
        <a:bodyPr/>
        <a:lstStyle/>
        <a:p>
          <a:r>
            <a:rPr lang="en-CA">
              <a:noFill/>
            </a:rPr>
            <a:t> </a:t>
          </a:r>
        </a:p>
      </dgm:t>
    </dgm:pt>
    <dgm:pt modelId="{A8A7757A-D5BA-4874-891E-03D06492E7A7}" type="parTrans" cxnId="{C9F3CC08-7E81-41BF-A4DA-BA4E65DCFFC7}">
      <dgm:prSet/>
      <dgm:spPr/>
      <dgm:t>
        <a:bodyPr/>
        <a:lstStyle/>
        <a:p>
          <a:endParaRPr lang="en-CA"/>
        </a:p>
      </dgm:t>
    </dgm:pt>
    <dgm:pt modelId="{18E646C0-4EFF-485E-9FCD-B943846DC570}" type="sibTrans" cxnId="{C9F3CC08-7E81-41BF-A4DA-BA4E65DCFFC7}">
      <dgm:prSet/>
      <dgm:spPr/>
      <dgm:t>
        <a:bodyPr/>
        <a:lstStyle/>
        <a:p>
          <a:endParaRPr lang="en-CA"/>
        </a:p>
      </dgm:t>
    </dgm:pt>
    <dgm:pt modelId="{B20C8FFA-1D69-4BD2-ACD2-5F21121CFD94}">
      <dgm:prSet phldrT="[Text]" custT="1"/>
      <dgm:spPr/>
      <dgm:t>
        <a:bodyPr/>
        <a:lstStyle/>
        <a:p>
          <a:r>
            <a:rPr lang="en-US" sz="1400" dirty="0"/>
            <a:t>Regression/ML predictions</a:t>
          </a:r>
          <a:endParaRPr lang="en-CA" sz="1400" dirty="0"/>
        </a:p>
      </dgm:t>
    </dgm:pt>
    <dgm:pt modelId="{E822586C-2C90-4D81-8EEC-307E3EC2E937}" type="parTrans" cxnId="{E4C4F54C-DB2E-4DB0-91DB-72571BEF4741}">
      <dgm:prSet/>
      <dgm:spPr/>
      <dgm:t>
        <a:bodyPr/>
        <a:lstStyle/>
        <a:p>
          <a:endParaRPr lang="en-CA"/>
        </a:p>
      </dgm:t>
    </dgm:pt>
    <dgm:pt modelId="{8DE9F0B2-546D-47D2-A217-437BDAC67804}" type="sibTrans" cxnId="{E4C4F54C-DB2E-4DB0-91DB-72571BEF4741}">
      <dgm:prSet/>
      <dgm:spPr/>
      <dgm:t>
        <a:bodyPr/>
        <a:lstStyle/>
        <a:p>
          <a:endParaRPr lang="en-CA"/>
        </a:p>
      </dgm:t>
    </dgm:pt>
    <dgm:pt modelId="{25F7E716-F6EC-47F9-A2F7-A5AC10FB1431}">
      <dgm:prSet phldrT="[Text]" custT="1"/>
      <dgm:spPr/>
      <dgm:t>
        <a:bodyPr/>
        <a:lstStyle/>
        <a:p>
          <a:r>
            <a:rPr lang="en-US" sz="1400" dirty="0"/>
            <a:t>What is the conditional distribution?</a:t>
          </a:r>
          <a:endParaRPr lang="en-CA" sz="1400" dirty="0"/>
        </a:p>
      </dgm:t>
    </dgm:pt>
    <dgm:pt modelId="{24C1B76F-7CBC-4428-8B68-D96A0C70D1CC}" type="parTrans" cxnId="{D02917BD-9340-45E0-B180-2FE6201D22EF}">
      <dgm:prSet/>
      <dgm:spPr/>
      <dgm:t>
        <a:bodyPr/>
        <a:lstStyle/>
        <a:p>
          <a:endParaRPr lang="en-CA"/>
        </a:p>
      </dgm:t>
    </dgm:pt>
    <dgm:pt modelId="{11028CD6-4E07-4300-BC98-836B37BB1F41}" type="sibTrans" cxnId="{D02917BD-9340-45E0-B180-2FE6201D22EF}">
      <dgm:prSet/>
      <dgm:spPr/>
      <dgm:t>
        <a:bodyPr/>
        <a:lstStyle/>
        <a:p>
          <a:endParaRPr lang="en-CA"/>
        </a:p>
      </dgm:t>
    </dgm:pt>
    <dgm:pt modelId="{C8741B1D-23CA-427A-A661-27A57BEB3C98}">
      <dgm:prSet phldrT="[Text]" custT="1"/>
      <dgm:spPr/>
      <dgm:t>
        <a:bodyPr/>
        <a:lstStyle/>
        <a:p>
          <a:r>
            <a:rPr lang="en-CA">
              <a:noFill/>
            </a:rPr>
            <a:t> </a:t>
          </a:r>
        </a:p>
      </dgm:t>
    </dgm:pt>
    <dgm:pt modelId="{A815C829-5314-406F-8A38-ABBDDA531510}" type="parTrans" cxnId="{BC1A3CDE-6B72-453D-B8E0-B9259D96081A}">
      <dgm:prSet/>
      <dgm:spPr/>
      <dgm:t>
        <a:bodyPr/>
        <a:lstStyle/>
        <a:p>
          <a:endParaRPr lang="en-CA"/>
        </a:p>
      </dgm:t>
    </dgm:pt>
    <dgm:pt modelId="{376AEF6F-4CF9-4BE6-A4B0-797D41CC9FF5}" type="sibTrans" cxnId="{BC1A3CDE-6B72-453D-B8E0-B9259D96081A}">
      <dgm:prSet/>
      <dgm:spPr/>
      <dgm:t>
        <a:bodyPr/>
        <a:lstStyle/>
        <a:p>
          <a:endParaRPr lang="en-CA"/>
        </a:p>
      </dgm:t>
    </dgm:pt>
    <dgm:pt modelId="{E7EA23A9-FADB-4B88-96B7-4CC3EE9C402B}">
      <dgm:prSet phldrT="[Text]" custT="1"/>
      <dgm:spPr/>
      <dgm:t>
        <a:bodyPr/>
        <a:lstStyle/>
        <a:p>
          <a:r>
            <a:rPr lang="en-CA">
              <a:noFill/>
            </a:rPr>
            <a:t> </a:t>
          </a:r>
        </a:p>
      </dgm:t>
    </dgm:pt>
    <dgm:pt modelId="{7C1C8DA6-D371-4961-B03E-3FF83A7EC849}" type="parTrans" cxnId="{72057701-B802-4803-A4AF-302926DA8827}">
      <dgm:prSet/>
      <dgm:spPr/>
      <dgm:t>
        <a:bodyPr/>
        <a:lstStyle/>
        <a:p>
          <a:endParaRPr lang="en-CA"/>
        </a:p>
      </dgm:t>
    </dgm:pt>
    <dgm:pt modelId="{38714CF1-CA47-4CA0-939C-C0E35ED71F32}" type="sibTrans" cxnId="{72057701-B802-4803-A4AF-302926DA8827}">
      <dgm:prSet/>
      <dgm:spPr/>
      <dgm:t>
        <a:bodyPr/>
        <a:lstStyle/>
        <a:p>
          <a:endParaRPr lang="en-CA"/>
        </a:p>
      </dgm:t>
    </dgm:pt>
    <dgm:pt modelId="{61219434-A2F8-4B08-8ED8-1B0EE2032230}">
      <dgm:prSet phldrT="[Text]" custT="1"/>
      <dgm:spPr/>
      <dgm:t>
        <a:bodyPr/>
        <a:lstStyle/>
        <a:p>
          <a:r>
            <a:rPr lang="en-CA">
              <a:noFill/>
            </a:rPr>
            <a:t> </a:t>
          </a:r>
        </a:p>
      </dgm:t>
    </dgm:pt>
    <dgm:pt modelId="{B3656E5D-E48E-4969-A51D-A4934B4A417E}" type="parTrans" cxnId="{47384051-3A3E-4C40-BAF8-841F5363C392}">
      <dgm:prSet/>
      <dgm:spPr/>
      <dgm:t>
        <a:bodyPr/>
        <a:lstStyle/>
        <a:p>
          <a:endParaRPr lang="en-CA"/>
        </a:p>
      </dgm:t>
    </dgm:pt>
    <dgm:pt modelId="{53609AFD-F3D8-4004-BB8E-8DED4DD0ED57}" type="sibTrans" cxnId="{47384051-3A3E-4C40-BAF8-841F5363C392}">
      <dgm:prSet/>
      <dgm:spPr/>
      <dgm:t>
        <a:bodyPr/>
        <a:lstStyle/>
        <a:p>
          <a:endParaRPr lang="en-CA"/>
        </a:p>
      </dgm:t>
    </dgm:pt>
    <dgm:pt modelId="{0EB86AD6-6548-4C1A-A2A8-57ECDF0591D5}">
      <dgm:prSet phldrT="[Text]" custT="1"/>
      <dgm:spPr/>
      <dgm:t>
        <a:bodyPr/>
        <a:lstStyle/>
        <a:p>
          <a:r>
            <a:rPr lang="en-CA">
              <a:noFill/>
            </a:rPr>
            <a:t> </a:t>
          </a:r>
        </a:p>
      </dgm:t>
    </dgm:pt>
    <dgm:pt modelId="{35D386C9-BEFB-4B8C-8458-A262293193D7}" type="parTrans" cxnId="{A4BEF6E5-0A99-48AD-B7DA-CEA302A54D3B}">
      <dgm:prSet/>
      <dgm:spPr/>
      <dgm:t>
        <a:bodyPr/>
        <a:lstStyle/>
        <a:p>
          <a:endParaRPr lang="en-CA"/>
        </a:p>
      </dgm:t>
    </dgm:pt>
    <dgm:pt modelId="{0052B626-47B9-47D5-AD49-4E93F2F450B1}" type="sibTrans" cxnId="{A4BEF6E5-0A99-48AD-B7DA-CEA302A54D3B}">
      <dgm:prSet/>
      <dgm:spPr/>
      <dgm:t>
        <a:bodyPr/>
        <a:lstStyle/>
        <a:p>
          <a:endParaRPr lang="en-CA"/>
        </a:p>
      </dgm:t>
    </dgm:pt>
    <dgm:pt modelId="{D07BAD72-BB05-4C5F-B06E-0C193BCAD435}">
      <dgm:prSet phldrT="[Text]" custT="1"/>
      <dgm:spPr/>
      <dgm:t>
        <a:bodyPr/>
        <a:lstStyle/>
        <a:p>
          <a:r>
            <a:rPr lang="en-CA">
              <a:noFill/>
            </a:rPr>
            <a:t> </a:t>
          </a:r>
        </a:p>
      </dgm:t>
    </dgm:pt>
    <dgm:pt modelId="{26426A67-FE66-404F-9460-E4F947D534F5}" type="parTrans" cxnId="{EF00959A-8718-46A7-A47C-D1AE47D7E8A9}">
      <dgm:prSet/>
      <dgm:spPr/>
      <dgm:t>
        <a:bodyPr/>
        <a:lstStyle/>
        <a:p>
          <a:endParaRPr lang="en-CA"/>
        </a:p>
      </dgm:t>
    </dgm:pt>
    <dgm:pt modelId="{B450EC68-6D5A-4A07-B363-39B33570687A}" type="sibTrans" cxnId="{EF00959A-8718-46A7-A47C-D1AE47D7E8A9}">
      <dgm:prSet/>
      <dgm:spPr/>
      <dgm:t>
        <a:bodyPr/>
        <a:lstStyle/>
        <a:p>
          <a:endParaRPr lang="en-CA"/>
        </a:p>
      </dgm:t>
    </dgm:pt>
    <dgm:pt modelId="{496B60B2-DEEB-4D0C-A634-874D130198D9}">
      <dgm:prSet phldrT="[Text]" custT="1"/>
      <dgm:spPr/>
      <dgm:t>
        <a:bodyPr/>
        <a:lstStyle/>
        <a:p>
          <a:r>
            <a:rPr lang="en-CA">
              <a:noFill/>
            </a:rPr>
            <a:t> </a:t>
          </a:r>
        </a:p>
      </dgm:t>
    </dgm:pt>
    <dgm:pt modelId="{44D349A7-DEF7-4A30-AAC9-A6A84D55DE3B}" type="parTrans" cxnId="{23313C50-DE71-4555-9C80-814CFF440922}">
      <dgm:prSet/>
      <dgm:spPr/>
      <dgm:t>
        <a:bodyPr/>
        <a:lstStyle/>
        <a:p>
          <a:endParaRPr lang="en-CA"/>
        </a:p>
      </dgm:t>
    </dgm:pt>
    <dgm:pt modelId="{0E28E595-9727-4982-B0C0-67DCF9BD5E80}" type="sibTrans" cxnId="{23313C50-DE71-4555-9C80-814CFF440922}">
      <dgm:prSet/>
      <dgm:spPr/>
      <dgm:t>
        <a:bodyPr/>
        <a:lstStyle/>
        <a:p>
          <a:endParaRPr lang="en-CA"/>
        </a:p>
      </dgm:t>
    </dgm:pt>
    <dgm:pt modelId="{663D52B9-9CE4-4533-B0E4-2059036B064E}" type="pres">
      <dgm:prSet presAssocID="{2207E5FD-F2C7-4906-9E48-61640A000A0F}" presName="rootnode" presStyleCnt="0">
        <dgm:presLayoutVars>
          <dgm:chMax/>
          <dgm:chPref/>
          <dgm:dir/>
          <dgm:animLvl val="lvl"/>
        </dgm:presLayoutVars>
      </dgm:prSet>
      <dgm:spPr/>
    </dgm:pt>
    <dgm:pt modelId="{978D6E66-D782-422F-A144-A1946208D290}" type="pres">
      <dgm:prSet presAssocID="{28B12180-8CA9-4096-84F9-E5272B504EF6}" presName="composite" presStyleCnt="0"/>
      <dgm:spPr/>
    </dgm:pt>
    <dgm:pt modelId="{99790350-BB99-4984-9F95-9A0C49312EB3}" type="pres">
      <dgm:prSet presAssocID="{28B12180-8CA9-4096-84F9-E5272B504EF6}" presName="bentUpArrow1" presStyleLbl="alignImgPlace1" presStyleIdx="0" presStyleCnt="2" custLinFactNeighborX="-27045" custLinFactNeighborY="1528"/>
      <dgm:spPr/>
    </dgm:pt>
    <dgm:pt modelId="{DA07D112-FDC9-4B92-850C-6D6FB18D5E19}" type="pres">
      <dgm:prSet presAssocID="{28B12180-8CA9-4096-84F9-E5272B504EF6}" presName="ParentText" presStyleLbl="node1" presStyleIdx="0" presStyleCnt="3" custLinFactNeighborX="-30458">
        <dgm:presLayoutVars>
          <dgm:chMax val="1"/>
          <dgm:chPref val="1"/>
          <dgm:bulletEnabled val="1"/>
        </dgm:presLayoutVars>
      </dgm:prSet>
      <dgm:spPr/>
    </dgm:pt>
    <dgm:pt modelId="{CB8DAD8A-01A8-4520-A2D2-F1B01357429A}" type="pres">
      <dgm:prSet presAssocID="{28B12180-8CA9-4096-84F9-E5272B504EF6}" presName="ChildText" presStyleLbl="revTx" presStyleIdx="0" presStyleCnt="3" custScaleX="182687" custLinFactNeighborX="22589" custLinFactNeighborY="-1028">
        <dgm:presLayoutVars>
          <dgm:chMax val="0"/>
          <dgm:chPref val="0"/>
          <dgm:bulletEnabled val="1"/>
        </dgm:presLayoutVars>
      </dgm:prSet>
      <dgm:spPr/>
    </dgm:pt>
    <dgm:pt modelId="{3214F92C-9AF6-4D48-AD86-812B79F070E1}" type="pres">
      <dgm:prSet presAssocID="{B59D9AE7-A9BB-4607-8E13-0FAADD3606D9}" presName="sibTrans" presStyleCnt="0"/>
      <dgm:spPr/>
    </dgm:pt>
    <dgm:pt modelId="{BEFC09DC-69F2-4F50-AB83-14B9394891A9}" type="pres">
      <dgm:prSet presAssocID="{EC6321A9-FD03-4713-AE79-C2301EB5BA8D}" presName="composite" presStyleCnt="0"/>
      <dgm:spPr/>
    </dgm:pt>
    <dgm:pt modelId="{0486485E-699E-47E7-9D51-E5AE820F3EC4}" type="pres">
      <dgm:prSet presAssocID="{EC6321A9-FD03-4713-AE79-C2301EB5BA8D}" presName="bentUpArrow1" presStyleLbl="alignImgPlace1" presStyleIdx="1" presStyleCnt="2" custLinFactNeighborX="-47648"/>
      <dgm:spPr/>
    </dgm:pt>
    <dgm:pt modelId="{523987BD-8C16-46E3-8A04-9DF04896E5D2}" type="pres">
      <dgm:prSet presAssocID="{EC6321A9-FD03-4713-AE79-C2301EB5BA8D}" presName="ParentText" presStyleLbl="node1" presStyleIdx="1" presStyleCnt="3" custLinFactNeighborX="-36960" custLinFactNeighborY="-3485">
        <dgm:presLayoutVars>
          <dgm:chMax val="1"/>
          <dgm:chPref val="1"/>
          <dgm:bulletEnabled val="1"/>
        </dgm:presLayoutVars>
      </dgm:prSet>
      <dgm:spPr/>
    </dgm:pt>
    <dgm:pt modelId="{67C7E0D8-033A-44B9-B0D4-CD15A0360DB1}" type="pres">
      <dgm:prSet presAssocID="{EC6321A9-FD03-4713-AE79-C2301EB5BA8D}" presName="ChildText" presStyleLbl="revTx" presStyleIdx="1" presStyleCnt="3" custScaleX="285849" custLinFactNeighborX="55465" custLinFactNeighborY="-5337">
        <dgm:presLayoutVars>
          <dgm:chMax val="0"/>
          <dgm:chPref val="0"/>
          <dgm:bulletEnabled val="1"/>
        </dgm:presLayoutVars>
      </dgm:prSet>
      <dgm:spPr/>
    </dgm:pt>
    <dgm:pt modelId="{544D9E99-A66B-49EA-8BC6-75101427DF2B}" type="pres">
      <dgm:prSet presAssocID="{2C71C000-97D9-404D-BC0E-B273932497F7}" presName="sibTrans" presStyleCnt="0"/>
      <dgm:spPr/>
    </dgm:pt>
    <dgm:pt modelId="{670D65E6-0691-433D-9B7C-2F0FC2453009}" type="pres">
      <dgm:prSet presAssocID="{E01EAA8E-5165-491F-B206-D2CEECB4A26F}" presName="composite" presStyleCnt="0"/>
      <dgm:spPr/>
    </dgm:pt>
    <dgm:pt modelId="{F1977C6B-9949-4BBD-9556-586CB792BE3F}" type="pres">
      <dgm:prSet presAssocID="{E01EAA8E-5165-491F-B206-D2CEECB4A26F}" presName="ParentText" presStyleLbl="node1" presStyleIdx="2" presStyleCnt="3" custLinFactNeighborX="-48970" custLinFactNeighborY="1882">
        <dgm:presLayoutVars>
          <dgm:chMax val="1"/>
          <dgm:chPref val="1"/>
          <dgm:bulletEnabled val="1"/>
        </dgm:presLayoutVars>
      </dgm:prSet>
      <dgm:spPr/>
    </dgm:pt>
    <dgm:pt modelId="{3F610435-8C9C-4065-88E2-E727BAF5FC31}" type="pres">
      <dgm:prSet presAssocID="{E01EAA8E-5165-491F-B206-D2CEECB4A26F}" presName="FinalChildText" presStyleLbl="revTx" presStyleIdx="2" presStyleCnt="3" custScaleX="256285" custLinFactNeighborX="66011" custLinFactNeighborY="1127">
        <dgm:presLayoutVars>
          <dgm:chMax val="0"/>
          <dgm:chPref val="0"/>
          <dgm:bulletEnabled val="1"/>
        </dgm:presLayoutVars>
      </dgm:prSet>
      <dgm:spPr/>
    </dgm:pt>
  </dgm:ptLst>
  <dgm:cxnLst>
    <dgm:cxn modelId="{72057701-B802-4803-A4AF-302926DA8827}" srcId="{EC6321A9-FD03-4713-AE79-C2301EB5BA8D}" destId="{E7EA23A9-FADB-4B88-96B7-4CC3EE9C402B}" srcOrd="3" destOrd="0" parTransId="{7C1C8DA6-D371-4961-B03E-3FF83A7EC849}" sibTransId="{38714CF1-CA47-4CA0-939C-C0E35ED71F32}"/>
    <dgm:cxn modelId="{C9F3CC08-7E81-41BF-A4DA-BA4E65DCFFC7}" srcId="{E01EAA8E-5165-491F-B206-D2CEECB4A26F}" destId="{0FE3EF23-41A5-4972-A0E6-B6EC54C7250B}" srcOrd="0" destOrd="0" parTransId="{A8A7757A-D5BA-4874-891E-03D06492E7A7}" sibTransId="{18E646C0-4EFF-485E-9FCD-B943846DC570}"/>
    <dgm:cxn modelId="{A366270E-C8F7-4A6B-8D17-880D9D0FF032}" type="presOf" srcId="{28B12180-8CA9-4096-84F9-E5272B504EF6}" destId="{DA07D112-FDC9-4B92-850C-6D6FB18D5E19}" srcOrd="0" destOrd="0" presId="urn:microsoft.com/office/officeart/2005/8/layout/StepDownProcess"/>
    <dgm:cxn modelId="{7FB58411-BB8B-46A4-94C6-1AA287EC6D37}" type="presOf" srcId="{496B60B2-DEEB-4D0C-A634-874D130198D9}" destId="{3F610435-8C9C-4065-88E2-E727BAF5FC31}" srcOrd="0" destOrd="3" presId="urn:microsoft.com/office/officeart/2005/8/layout/StepDownProcess"/>
    <dgm:cxn modelId="{3A81E221-A48C-4E83-ABD1-2C859BDF1F84}" type="presOf" srcId="{E7EA23A9-FADB-4B88-96B7-4CC3EE9C402B}" destId="{67C7E0D8-033A-44B9-B0D4-CD15A0360DB1}" srcOrd="0" destOrd="3" presId="urn:microsoft.com/office/officeart/2005/8/layout/StepDownProcess"/>
    <dgm:cxn modelId="{83159C2B-92F7-482C-AF61-4393E09E0500}" type="presOf" srcId="{D07BAD72-BB05-4C5F-B06E-0C193BCAD435}" destId="{3F610435-8C9C-4065-88E2-E727BAF5FC31}" srcOrd="0" destOrd="2" presId="urn:microsoft.com/office/officeart/2005/8/layout/StepDownProcess"/>
    <dgm:cxn modelId="{AF201240-780C-430A-9237-F0A3D9BB31C6}" type="presOf" srcId="{B20C8FFA-1D69-4BD2-ACD2-5F21121CFD94}" destId="{CB8DAD8A-01A8-4520-A2D2-F1B01357429A}" srcOrd="0" destOrd="1" presId="urn:microsoft.com/office/officeart/2005/8/layout/StepDownProcess"/>
    <dgm:cxn modelId="{E07D2D5F-21F1-4634-A789-B71259213130}" type="presOf" srcId="{0FE3EF23-41A5-4972-A0E6-B6EC54C7250B}" destId="{3F610435-8C9C-4065-88E2-E727BAF5FC31}" srcOrd="0" destOrd="0" presId="urn:microsoft.com/office/officeart/2005/8/layout/StepDownProcess"/>
    <dgm:cxn modelId="{E4C4F54C-DB2E-4DB0-91DB-72571BEF4741}" srcId="{28B12180-8CA9-4096-84F9-E5272B504EF6}" destId="{B20C8FFA-1D69-4BD2-ACD2-5F21121CFD94}" srcOrd="1" destOrd="0" parTransId="{E822586C-2C90-4D81-8EEC-307E3EC2E937}" sibTransId="{8DE9F0B2-546D-47D2-A217-437BDAC67804}"/>
    <dgm:cxn modelId="{23313C50-DE71-4555-9C80-814CFF440922}" srcId="{E01EAA8E-5165-491F-B206-D2CEECB4A26F}" destId="{496B60B2-DEEB-4D0C-A634-874D130198D9}" srcOrd="3" destOrd="0" parTransId="{44D349A7-DEF7-4A30-AAC9-A6A84D55DE3B}" sibTransId="{0E28E595-9727-4982-B0C0-67DCF9BD5E80}"/>
    <dgm:cxn modelId="{DD3C2F71-AB74-4E0C-A1FC-B74418721391}" srcId="{2207E5FD-F2C7-4906-9E48-61640A000A0F}" destId="{EC6321A9-FD03-4713-AE79-C2301EB5BA8D}" srcOrd="1" destOrd="0" parTransId="{92734265-41E5-4B39-91D4-8B4C78FFB195}" sibTransId="{2C71C000-97D9-404D-BC0E-B273932497F7}"/>
    <dgm:cxn modelId="{47384051-3A3E-4C40-BAF8-841F5363C392}" srcId="{EC6321A9-FD03-4713-AE79-C2301EB5BA8D}" destId="{61219434-A2F8-4B08-8ED8-1B0EE2032230}" srcOrd="2" destOrd="0" parTransId="{B3656E5D-E48E-4969-A51D-A4934B4A417E}" sibTransId="{53609AFD-F3D8-4004-BB8E-8DED4DD0ED57}"/>
    <dgm:cxn modelId="{A5055B52-8749-4A22-9A9B-5CF981D3D756}" srcId="{2207E5FD-F2C7-4906-9E48-61640A000A0F}" destId="{E01EAA8E-5165-491F-B206-D2CEECB4A26F}" srcOrd="2" destOrd="0" parTransId="{625F202F-1348-4A3B-87ED-DF98841A9F52}" sibTransId="{0CE945CA-5EEE-418E-BE55-74EAA5DA7061}"/>
    <dgm:cxn modelId="{3080A676-3362-4F4B-BBA0-9099B5FDCDA5}" type="presOf" srcId="{E01EAA8E-5165-491F-B206-D2CEECB4A26F}" destId="{F1977C6B-9949-4BBD-9556-586CB792BE3F}" srcOrd="0" destOrd="0" presId="urn:microsoft.com/office/officeart/2005/8/layout/StepDownProcess"/>
    <dgm:cxn modelId="{BE87D67D-1FC7-4D41-A1B4-6478E61069D3}" type="presOf" srcId="{C8741B1D-23CA-427A-A661-27A57BEB3C98}" destId="{67C7E0D8-033A-44B9-B0D4-CD15A0360DB1}" srcOrd="0" destOrd="1" presId="urn:microsoft.com/office/officeart/2005/8/layout/StepDownProcess"/>
    <dgm:cxn modelId="{19285289-B8F6-4905-A10F-1D0725829B60}" type="presOf" srcId="{9125FB4E-5C72-417E-BCC1-A4649B69DEB1}" destId="{CB8DAD8A-01A8-4520-A2D2-F1B01357429A}" srcOrd="0" destOrd="0" presId="urn:microsoft.com/office/officeart/2005/8/layout/StepDownProcess"/>
    <dgm:cxn modelId="{DFC2D98F-20B3-4C52-83BA-72A0DB743CA7}" type="presOf" srcId="{2207E5FD-F2C7-4906-9E48-61640A000A0F}" destId="{663D52B9-9CE4-4533-B0E4-2059036B064E}" srcOrd="0" destOrd="0" presId="urn:microsoft.com/office/officeart/2005/8/layout/StepDownProcess"/>
    <dgm:cxn modelId="{895C6890-C0DE-45B8-938C-B0FDC58CF0BF}" type="presOf" srcId="{EC6321A9-FD03-4713-AE79-C2301EB5BA8D}" destId="{523987BD-8C16-46E3-8A04-9DF04896E5D2}" srcOrd="0" destOrd="0" presId="urn:microsoft.com/office/officeart/2005/8/layout/StepDownProcess"/>
    <dgm:cxn modelId="{EF00959A-8718-46A7-A47C-D1AE47D7E8A9}" srcId="{E01EAA8E-5165-491F-B206-D2CEECB4A26F}" destId="{D07BAD72-BB05-4C5F-B06E-0C193BCAD435}" srcOrd="2" destOrd="0" parTransId="{26426A67-FE66-404F-9460-E4F947D534F5}" sibTransId="{B450EC68-6D5A-4A07-B363-39B33570687A}"/>
    <dgm:cxn modelId="{EBEB079B-CC92-49D6-A2FD-A6ECDD2BD2CC}" type="presOf" srcId="{0C0EA7BD-7CA6-42C0-B8CD-9B32C7BC9D1B}" destId="{67C7E0D8-033A-44B9-B0D4-CD15A0360DB1}" srcOrd="0" destOrd="0" presId="urn:microsoft.com/office/officeart/2005/8/layout/StepDownProcess"/>
    <dgm:cxn modelId="{ADF247AF-8904-45C5-9979-BBE94FAD2453}" type="presOf" srcId="{61219434-A2F8-4B08-8ED8-1B0EE2032230}" destId="{67C7E0D8-033A-44B9-B0D4-CD15A0360DB1}" srcOrd="0" destOrd="2" presId="urn:microsoft.com/office/officeart/2005/8/layout/StepDownProcess"/>
    <dgm:cxn modelId="{E76D33B5-D222-4B0A-AE9A-2A3C2952D57C}" srcId="{28B12180-8CA9-4096-84F9-E5272B504EF6}" destId="{9125FB4E-5C72-417E-BCC1-A4649B69DEB1}" srcOrd="0" destOrd="0" parTransId="{04024570-EE23-4C64-9009-02B9BC94AA36}" sibTransId="{46462745-4E83-4AEE-A433-3914043221F9}"/>
    <dgm:cxn modelId="{D02917BD-9340-45E0-B180-2FE6201D22EF}" srcId="{28B12180-8CA9-4096-84F9-E5272B504EF6}" destId="{25F7E716-F6EC-47F9-A2F7-A5AC10FB1431}" srcOrd="2" destOrd="0" parTransId="{24C1B76F-7CBC-4428-8B68-D96A0C70D1CC}" sibTransId="{11028CD6-4E07-4300-BC98-836B37BB1F41}"/>
    <dgm:cxn modelId="{FF5CD8BE-E358-4CCA-B679-DFDE8ED2E433}" srcId="{2207E5FD-F2C7-4906-9E48-61640A000A0F}" destId="{28B12180-8CA9-4096-84F9-E5272B504EF6}" srcOrd="0" destOrd="0" parTransId="{C0537181-DED8-4C3C-96DC-01513AE1D0CC}" sibTransId="{B59D9AE7-A9BB-4607-8E13-0FAADD3606D9}"/>
    <dgm:cxn modelId="{FD20BECA-50BB-44B9-8F27-D9BF41BC3BBD}" srcId="{EC6321A9-FD03-4713-AE79-C2301EB5BA8D}" destId="{0C0EA7BD-7CA6-42C0-B8CD-9B32C7BC9D1B}" srcOrd="0" destOrd="0" parTransId="{CE85167B-D8AD-4102-9B75-48D5A98E936F}" sibTransId="{4DCCDDE0-4337-48AD-AB63-07B0B3ECA62C}"/>
    <dgm:cxn modelId="{BC1A3CDE-6B72-453D-B8E0-B9259D96081A}" srcId="{EC6321A9-FD03-4713-AE79-C2301EB5BA8D}" destId="{C8741B1D-23CA-427A-A661-27A57BEB3C98}" srcOrd="1" destOrd="0" parTransId="{A815C829-5314-406F-8A38-ABBDDA531510}" sibTransId="{376AEF6F-4CF9-4BE6-A4B0-797D41CC9FF5}"/>
    <dgm:cxn modelId="{18A636E4-034B-47BE-9162-F0CF2BBC554C}" type="presOf" srcId="{25F7E716-F6EC-47F9-A2F7-A5AC10FB1431}" destId="{CB8DAD8A-01A8-4520-A2D2-F1B01357429A}" srcOrd="0" destOrd="2" presId="urn:microsoft.com/office/officeart/2005/8/layout/StepDownProcess"/>
    <dgm:cxn modelId="{A4BEF6E5-0A99-48AD-B7DA-CEA302A54D3B}" srcId="{E01EAA8E-5165-491F-B206-D2CEECB4A26F}" destId="{0EB86AD6-6548-4C1A-A2A8-57ECDF0591D5}" srcOrd="1" destOrd="0" parTransId="{35D386C9-BEFB-4B8C-8458-A262293193D7}" sibTransId="{0052B626-47B9-47D5-AD49-4E93F2F450B1}"/>
    <dgm:cxn modelId="{444328FD-5832-4F1E-AD08-D8133A252D56}" type="presOf" srcId="{0EB86AD6-6548-4C1A-A2A8-57ECDF0591D5}" destId="{3F610435-8C9C-4065-88E2-E727BAF5FC31}" srcOrd="0" destOrd="1" presId="urn:microsoft.com/office/officeart/2005/8/layout/StepDownProcess"/>
    <dgm:cxn modelId="{8845A1BB-033F-4D0B-8B16-8329553F7D3E}" type="presParOf" srcId="{663D52B9-9CE4-4533-B0E4-2059036B064E}" destId="{978D6E66-D782-422F-A144-A1946208D290}" srcOrd="0" destOrd="0" presId="urn:microsoft.com/office/officeart/2005/8/layout/StepDownProcess"/>
    <dgm:cxn modelId="{F73FA55D-85D2-4D6E-A3B6-19AD8F17ED13}" type="presParOf" srcId="{978D6E66-D782-422F-A144-A1946208D290}" destId="{99790350-BB99-4984-9F95-9A0C49312EB3}" srcOrd="0" destOrd="0" presId="urn:microsoft.com/office/officeart/2005/8/layout/StepDownProcess"/>
    <dgm:cxn modelId="{433C9F92-EE2D-4192-AA0B-26931AB44B88}" type="presParOf" srcId="{978D6E66-D782-422F-A144-A1946208D290}" destId="{DA07D112-FDC9-4B92-850C-6D6FB18D5E19}" srcOrd="1" destOrd="0" presId="urn:microsoft.com/office/officeart/2005/8/layout/StepDownProcess"/>
    <dgm:cxn modelId="{5166D906-948E-4558-8549-34B43B4C7F20}" type="presParOf" srcId="{978D6E66-D782-422F-A144-A1946208D290}" destId="{CB8DAD8A-01A8-4520-A2D2-F1B01357429A}" srcOrd="2" destOrd="0" presId="urn:microsoft.com/office/officeart/2005/8/layout/StepDownProcess"/>
    <dgm:cxn modelId="{A3F85F24-07F8-490D-B21F-CACCB6F786CD}" type="presParOf" srcId="{663D52B9-9CE4-4533-B0E4-2059036B064E}" destId="{3214F92C-9AF6-4D48-AD86-812B79F070E1}" srcOrd="1" destOrd="0" presId="urn:microsoft.com/office/officeart/2005/8/layout/StepDownProcess"/>
    <dgm:cxn modelId="{4BA5FC54-49DA-4D1D-8F09-3CACD2A3D729}" type="presParOf" srcId="{663D52B9-9CE4-4533-B0E4-2059036B064E}" destId="{BEFC09DC-69F2-4F50-AB83-14B9394891A9}" srcOrd="2" destOrd="0" presId="urn:microsoft.com/office/officeart/2005/8/layout/StepDownProcess"/>
    <dgm:cxn modelId="{4BB701AD-6491-4EB3-9F3B-F15027DD20EC}" type="presParOf" srcId="{BEFC09DC-69F2-4F50-AB83-14B9394891A9}" destId="{0486485E-699E-47E7-9D51-E5AE820F3EC4}" srcOrd="0" destOrd="0" presId="urn:microsoft.com/office/officeart/2005/8/layout/StepDownProcess"/>
    <dgm:cxn modelId="{F80B978A-5EF8-4237-9D30-251DB71205F6}" type="presParOf" srcId="{BEFC09DC-69F2-4F50-AB83-14B9394891A9}" destId="{523987BD-8C16-46E3-8A04-9DF04896E5D2}" srcOrd="1" destOrd="0" presId="urn:microsoft.com/office/officeart/2005/8/layout/StepDownProcess"/>
    <dgm:cxn modelId="{940C5153-2E2A-4DB0-BAC2-E8770B75E3D6}" type="presParOf" srcId="{BEFC09DC-69F2-4F50-AB83-14B9394891A9}" destId="{67C7E0D8-033A-44B9-B0D4-CD15A0360DB1}" srcOrd="2" destOrd="0" presId="urn:microsoft.com/office/officeart/2005/8/layout/StepDownProcess"/>
    <dgm:cxn modelId="{1117C54C-5C06-4FDE-8BCB-E8C41506A975}" type="presParOf" srcId="{663D52B9-9CE4-4533-B0E4-2059036B064E}" destId="{544D9E99-A66B-49EA-8BC6-75101427DF2B}" srcOrd="3" destOrd="0" presId="urn:microsoft.com/office/officeart/2005/8/layout/StepDownProcess"/>
    <dgm:cxn modelId="{1494C0CB-D765-4797-9F66-3846A440F9A2}" type="presParOf" srcId="{663D52B9-9CE4-4533-B0E4-2059036B064E}" destId="{670D65E6-0691-433D-9B7C-2F0FC2453009}" srcOrd="4" destOrd="0" presId="urn:microsoft.com/office/officeart/2005/8/layout/StepDownProcess"/>
    <dgm:cxn modelId="{B57356F3-3E3C-4630-A2D4-7547EC599D61}" type="presParOf" srcId="{670D65E6-0691-433D-9B7C-2F0FC2453009}" destId="{F1977C6B-9949-4BBD-9556-586CB792BE3F}" srcOrd="0" destOrd="0" presId="urn:microsoft.com/office/officeart/2005/8/layout/StepDownProcess"/>
    <dgm:cxn modelId="{373249A1-5573-46B1-B2E6-0717B09E683C}" type="presParOf" srcId="{670D65E6-0691-433D-9B7C-2F0FC2453009}" destId="{3F610435-8C9C-4065-88E2-E727BAF5FC3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90350-BB99-4984-9F95-9A0C49312EB3}">
      <dsp:nvSpPr>
        <dsp:cNvPr id="0" name=""/>
        <dsp:cNvSpPr/>
      </dsp:nvSpPr>
      <dsp:spPr>
        <a:xfrm rot="5400000">
          <a:off x="287260" y="1702056"/>
          <a:ext cx="1485250" cy="1690905"/>
        </a:xfrm>
        <a:prstGeom prst="bentUpArrow">
          <a:avLst>
            <a:gd name="adj1" fmla="val 32840"/>
            <a:gd name="adj2" fmla="val 25000"/>
            <a:gd name="adj3" fmla="val 35780"/>
          </a:avLst>
        </a:prstGeom>
        <a:solidFill>
          <a:schemeClr val="accent4">
            <a:tint val="50000"/>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07D112-FDC9-4B92-850C-6D6FB18D5E19}">
      <dsp:nvSpPr>
        <dsp:cNvPr id="0" name=""/>
        <dsp:cNvSpPr/>
      </dsp:nvSpPr>
      <dsp:spPr>
        <a:xfrm>
          <a:off x="0" y="32931"/>
          <a:ext cx="2500287" cy="1750120"/>
        </a:xfrm>
        <a:prstGeom prst="roundRect">
          <a:avLst>
            <a:gd name="adj" fmla="val 16670"/>
          </a:avLst>
        </a:prstGeom>
        <a:solidFill>
          <a:schemeClr val="accent4">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Association</a:t>
          </a:r>
          <a:endParaRPr lang="en-CA" sz="2800" kern="1200" dirty="0"/>
        </a:p>
      </dsp:txBody>
      <dsp:txXfrm>
        <a:off x="85449" y="118380"/>
        <a:ext cx="2329389" cy="1579222"/>
      </dsp:txXfrm>
    </dsp:sp>
    <dsp:sp modelId="{CB8DAD8A-01A8-4520-A2D2-F1B01357429A}">
      <dsp:nvSpPr>
        <dsp:cNvPr id="0" name=""/>
        <dsp:cNvSpPr/>
      </dsp:nvSpPr>
      <dsp:spPr>
        <a:xfrm>
          <a:off x="2510306" y="185304"/>
          <a:ext cx="3322109"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Correlations </a:t>
          </a:r>
          <a:endParaRPr lang="en-CA" sz="1400" kern="1200" dirty="0"/>
        </a:p>
        <a:p>
          <a:pPr marL="114300" lvl="1" indent="-114300" algn="l" defTabSz="622300">
            <a:lnSpc>
              <a:spcPct val="90000"/>
            </a:lnSpc>
            <a:spcBef>
              <a:spcPct val="0"/>
            </a:spcBef>
            <a:spcAft>
              <a:spcPct val="15000"/>
            </a:spcAft>
            <a:buChar char="•"/>
          </a:pPr>
          <a:r>
            <a:rPr lang="en-US" sz="1400" kern="1200" dirty="0"/>
            <a:t>Regression/ML predictions</a:t>
          </a:r>
          <a:endParaRPr lang="en-CA" sz="1400" kern="1200" dirty="0"/>
        </a:p>
        <a:p>
          <a:pPr marL="114300" lvl="1" indent="-114300" algn="l" defTabSz="622300">
            <a:lnSpc>
              <a:spcPct val="90000"/>
            </a:lnSpc>
            <a:spcBef>
              <a:spcPct val="0"/>
            </a:spcBef>
            <a:spcAft>
              <a:spcPct val="15000"/>
            </a:spcAft>
            <a:buChar char="•"/>
          </a:pPr>
          <a:r>
            <a:rPr lang="en-US" sz="1400" kern="1200" dirty="0"/>
            <a:t>What is the conditional distribution?</a:t>
          </a:r>
          <a:endParaRPr lang="en-CA" sz="1400" kern="1200" dirty="0"/>
        </a:p>
      </dsp:txBody>
      <dsp:txXfrm>
        <a:off x="2510306" y="185304"/>
        <a:ext cx="3322109" cy="1414524"/>
      </dsp:txXfrm>
    </dsp:sp>
    <dsp:sp modelId="{0486485E-699E-47E7-9D51-E5AE820F3EC4}">
      <dsp:nvSpPr>
        <dsp:cNvPr id="0" name=""/>
        <dsp:cNvSpPr/>
      </dsp:nvSpPr>
      <dsp:spPr>
        <a:xfrm rot="5400000">
          <a:off x="2372760" y="3645323"/>
          <a:ext cx="1485250" cy="1690905"/>
        </a:xfrm>
        <a:prstGeom prst="bentUpArrow">
          <a:avLst>
            <a:gd name="adj1" fmla="val 32840"/>
            <a:gd name="adj2" fmla="val 25000"/>
            <a:gd name="adj3" fmla="val 35780"/>
          </a:avLst>
        </a:prstGeom>
        <a:solidFill>
          <a:schemeClr val="accent4">
            <a:tint val="50000"/>
            <a:hueOff val="18423184"/>
            <a:satOff val="-11507"/>
            <a:lumOff val="8093"/>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3987BD-8C16-46E3-8A04-9DF04896E5D2}">
      <dsp:nvSpPr>
        <dsp:cNvPr id="0" name=""/>
        <dsp:cNvSpPr/>
      </dsp:nvSpPr>
      <dsp:spPr>
        <a:xfrm>
          <a:off x="1860835" y="1937902"/>
          <a:ext cx="2500287" cy="1750120"/>
        </a:xfrm>
        <a:prstGeom prst="roundRect">
          <a:avLst>
            <a:gd name="adj" fmla="val 16670"/>
          </a:avLst>
        </a:prstGeom>
        <a:solidFill>
          <a:schemeClr val="accent4">
            <a:hueOff val="9058885"/>
            <a:satOff val="-4016"/>
            <a:lumOff val="-803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Intervention</a:t>
          </a:r>
          <a:endParaRPr lang="en-CA" sz="2800" kern="1200" dirty="0"/>
        </a:p>
      </dsp:txBody>
      <dsp:txXfrm>
        <a:off x="1946284" y="2023351"/>
        <a:ext cx="2329389" cy="1579222"/>
      </dsp:txXfrm>
    </dsp:sp>
    <dsp:sp modelId="{67C7E0D8-033A-44B9-B0D4-CD15A0360DB1}">
      <dsp:nvSpPr>
        <dsp:cNvPr id="0" name=""/>
        <dsp:cNvSpPr/>
      </dsp:nvSpPr>
      <dsp:spPr>
        <a:xfrm>
          <a:off x="4604038" y="2090314"/>
          <a:ext cx="5198080"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What would happen to </a:t>
          </a:r>
          <a14:m xmlns:a14="http://schemas.microsoft.com/office/drawing/2010/main">
            <m:oMath xmlns:m="http://schemas.openxmlformats.org/officeDocument/2006/math">
              <m:r>
                <a:rPr lang="en-US" sz="1400" b="0" i="1" kern="1200" smtClean="0">
                  <a:latin typeface="Cambria Math" panose="02040503050406030204" pitchFamily="18" charset="0"/>
                </a:rPr>
                <m:t>𝑌</m:t>
              </m:r>
            </m:oMath>
          </a14:m>
          <a:r>
            <a:rPr lang="en-CA" sz="1400" kern="1200" dirty="0"/>
            <a:t> if I changed </a:t>
          </a:r>
          <a14:m xmlns:a14="http://schemas.microsoft.com/office/drawing/2010/main">
            <m:oMath xmlns:m="http://schemas.openxmlformats.org/officeDocument/2006/math">
              <m:r>
                <a:rPr lang="en-US" sz="1400" b="0" i="1" kern="1200" smtClean="0">
                  <a:latin typeface="Cambria Math" panose="02040503050406030204" pitchFamily="18" charset="0"/>
                </a:rPr>
                <m:t>𝑋</m:t>
              </m:r>
              <m:r>
                <a:rPr lang="en-US" sz="1400" b="0" i="1" kern="1200" smtClean="0">
                  <a:latin typeface="Cambria Math" panose="02040503050406030204" pitchFamily="18" charset="0"/>
                </a:rPr>
                <m:t>?</m:t>
              </m:r>
            </m:oMath>
          </a14:m>
          <a:r>
            <a:rPr lang="en-CA" sz="1400" kern="1200" dirty="0"/>
            <a:t> </a:t>
          </a:r>
        </a:p>
        <a:p>
          <a:pPr marL="114300" lvl="1" indent="-114300" algn="l" defTabSz="622300">
            <a:lnSpc>
              <a:spcPct val="90000"/>
            </a:lnSpc>
            <a:spcBef>
              <a:spcPct val="0"/>
            </a:spcBef>
            <a:spcAft>
              <a:spcPct val="15000"/>
            </a:spcAft>
            <a:buChar char="•"/>
          </a:pPr>
          <a:r>
            <a:rPr lang="en-US" sz="1400" kern="1200" dirty="0"/>
            <a:t>Randomized experiments, etc. </a:t>
          </a:r>
          <a:endParaRPr lang="en-CA" sz="1400" kern="1200" dirty="0"/>
        </a:p>
        <a:p>
          <a:pPr marL="114300" lvl="1" indent="-114300" algn="l" defTabSz="622300">
            <a:lnSpc>
              <a:spcPct val="90000"/>
            </a:lnSpc>
            <a:spcBef>
              <a:spcPct val="0"/>
            </a:spcBef>
            <a:spcAft>
              <a:spcPct val="15000"/>
            </a:spcAft>
            <a:buChar char="•"/>
          </a:pPr>
          <a:r>
            <a:rPr lang="en-US" sz="1400" kern="1200" dirty="0"/>
            <a:t>Have to deal with identification threats</a:t>
          </a:r>
          <a:endParaRPr lang="en-CA" sz="1400" kern="1200" dirty="0"/>
        </a:p>
        <a:p>
          <a:pPr marL="114300" lvl="1" indent="-114300" algn="l" defTabSz="622300">
            <a:lnSpc>
              <a:spcPct val="90000"/>
            </a:lnSpc>
            <a:spcBef>
              <a:spcPct val="0"/>
            </a:spcBef>
            <a:spcAft>
              <a:spcPct val="15000"/>
            </a:spcAft>
            <a:buChar char="•"/>
          </a:pPr>
          <a:r>
            <a:rPr lang="en-US" sz="1400" kern="1200" dirty="0"/>
            <a:t>A lot of empirical HSR work happens here</a:t>
          </a:r>
          <a:endParaRPr lang="en-CA" sz="1400" kern="1200" dirty="0"/>
        </a:p>
      </dsp:txBody>
      <dsp:txXfrm>
        <a:off x="4604038" y="2090314"/>
        <a:ext cx="5198080" cy="1414524"/>
      </dsp:txXfrm>
    </dsp:sp>
    <dsp:sp modelId="{F1977C6B-9949-4BBD-9556-586CB792BE3F}">
      <dsp:nvSpPr>
        <dsp:cNvPr id="0" name=""/>
        <dsp:cNvSpPr/>
      </dsp:nvSpPr>
      <dsp:spPr>
        <a:xfrm>
          <a:off x="3994428" y="3997787"/>
          <a:ext cx="2500287" cy="1750120"/>
        </a:xfrm>
        <a:prstGeom prst="roundRect">
          <a:avLst>
            <a:gd name="adj" fmla="val 16670"/>
          </a:avLst>
        </a:prstGeom>
        <a:solidFill>
          <a:schemeClr val="accent4">
            <a:hueOff val="18117770"/>
            <a:satOff val="-8031"/>
            <a:lumOff val="-16078"/>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Causality</a:t>
          </a:r>
          <a:endParaRPr lang="en-CA" sz="2800" kern="1200" dirty="0"/>
        </a:p>
      </dsp:txBody>
      <dsp:txXfrm>
        <a:off x="4079877" y="4083236"/>
        <a:ext cx="2329389" cy="1579222"/>
      </dsp:txXfrm>
    </dsp:sp>
    <dsp:sp modelId="{3F610435-8C9C-4065-88E2-E727BAF5FC31}">
      <dsp:nvSpPr>
        <dsp:cNvPr id="0" name=""/>
        <dsp:cNvSpPr/>
      </dsp:nvSpPr>
      <dsp:spPr>
        <a:xfrm>
          <a:off x="6649172" y="4147711"/>
          <a:ext cx="4660467"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Counterfactuals</a:t>
          </a:r>
          <a:endParaRPr lang="en-CA" sz="1400" kern="1200" dirty="0"/>
        </a:p>
        <a:p>
          <a:pPr marL="114300" lvl="1" indent="-114300" algn="l" defTabSz="622300">
            <a:lnSpc>
              <a:spcPct val="90000"/>
            </a:lnSpc>
            <a:spcBef>
              <a:spcPct val="0"/>
            </a:spcBef>
            <a:spcAft>
              <a:spcPct val="15000"/>
            </a:spcAft>
            <a:buChar char="•"/>
          </a:pPr>
          <a:r>
            <a:rPr lang="en-US" sz="1400" kern="1200" dirty="0"/>
            <a:t>We chose to do </a:t>
          </a:r>
          <a14:m xmlns:a14="http://schemas.microsoft.com/office/drawing/2010/main">
            <m:oMath xmlns:m="http://schemas.openxmlformats.org/officeDocument/2006/math">
              <m:r>
                <a:rPr lang="en-US" sz="1400" b="0" i="1" kern="1200" smtClean="0">
                  <a:latin typeface="Cambria Math" panose="02040503050406030204" pitchFamily="18" charset="0"/>
                </a:rPr>
                <m:t>𝑋</m:t>
              </m:r>
              <m:r>
                <a:rPr lang="en-US" sz="1400" b="0" i="1" kern="1200" smtClean="0">
                  <a:latin typeface="Cambria Math" panose="02040503050406030204" pitchFamily="18" charset="0"/>
                </a:rPr>
                <m:t>, </m:t>
              </m:r>
            </m:oMath>
          </a14:m>
          <a:r>
            <a:rPr lang="en-CA" sz="1400" kern="1200" dirty="0"/>
            <a:t>but what if we had chosen </a:t>
          </a:r>
          <a14:m xmlns:a14="http://schemas.microsoft.com/office/drawing/2010/main">
            <m:oMath xmlns:m="http://schemas.openxmlformats.org/officeDocument/2006/math">
              <m:sSup>
                <m:sSupPr>
                  <m:ctrlPr>
                    <a:rPr lang="en-US" sz="1400" b="0" i="1" kern="1200" smtClean="0">
                      <a:latin typeface="Cambria Math" panose="02040503050406030204" pitchFamily="18" charset="0"/>
                    </a:rPr>
                  </m:ctrlPr>
                </m:sSupPr>
                <m:e>
                  <m:r>
                    <a:rPr lang="en-US" sz="1400" b="0" i="1" kern="1200" smtClean="0">
                      <a:latin typeface="Cambria Math" panose="02040503050406030204" pitchFamily="18" charset="0"/>
                    </a:rPr>
                    <m:t>𝑋</m:t>
                  </m:r>
                </m:e>
                <m:sup>
                  <m:r>
                    <a:rPr lang="en-US" sz="1400" b="0" i="1" kern="1200" smtClean="0">
                      <a:latin typeface="Cambria Math" panose="02040503050406030204" pitchFamily="18" charset="0"/>
                    </a:rPr>
                    <m:t>′</m:t>
                  </m:r>
                </m:sup>
              </m:sSup>
              <m:r>
                <a:rPr lang="en-US" sz="1400" b="0" i="1" kern="1200" smtClean="0">
                  <a:latin typeface="Cambria Math" panose="02040503050406030204" pitchFamily="18" charset="0"/>
                </a:rPr>
                <m:t>?</m:t>
              </m:r>
            </m:oMath>
          </a14:m>
          <a:endParaRPr lang="en-CA" sz="1400" kern="1200" dirty="0"/>
        </a:p>
        <a:p>
          <a:pPr marL="114300" lvl="1" indent="-114300" algn="l" defTabSz="622300">
            <a:lnSpc>
              <a:spcPct val="90000"/>
            </a:lnSpc>
            <a:spcBef>
              <a:spcPct val="0"/>
            </a:spcBef>
            <a:spcAft>
              <a:spcPct val="15000"/>
            </a:spcAft>
            <a:buChar char="•"/>
          </a:pPr>
          <a:r>
            <a:rPr lang="en-CA" sz="1400" kern="1200" dirty="0"/>
            <a:t>Harder to answer, requires even more structural assumptions</a:t>
          </a:r>
        </a:p>
        <a:p>
          <a:pPr marL="114300" lvl="1" indent="-114300" algn="l" defTabSz="622300">
            <a:lnSpc>
              <a:spcPct val="90000"/>
            </a:lnSpc>
            <a:spcBef>
              <a:spcPct val="0"/>
            </a:spcBef>
            <a:spcAft>
              <a:spcPct val="15000"/>
            </a:spcAft>
            <a:buChar char="•"/>
          </a:pPr>
          <a:r>
            <a:rPr lang="en-CA" sz="1400" kern="1200" dirty="0"/>
            <a:t>Mechanisms also (should?) go here </a:t>
          </a:r>
        </a:p>
      </dsp:txBody>
      <dsp:txXfrm>
        <a:off x="6649172" y="4147711"/>
        <a:ext cx="4660467" cy="1414524"/>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12/10/2025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For 2026: add in the case studies for lecture 2 (introduce here, talk about reading for next week). </a:t>
            </a:r>
          </a:p>
          <a:p>
            <a:r>
              <a:rPr lang="en-US" dirty="0"/>
              <a:t>Let’s start with a round of introductions – name, which program you’re in (</a:t>
            </a:r>
            <a:r>
              <a:rPr lang="en-US" dirty="0" err="1"/>
              <a:t>Msc</a:t>
            </a:r>
            <a:r>
              <a:rPr lang="en-US" dirty="0"/>
              <a:t>/</a:t>
            </a:r>
            <a:r>
              <a:rPr lang="en-US" dirty="0" err="1"/>
              <a:t>Phd</a:t>
            </a:r>
            <a:r>
              <a:rPr lang="en-US" dirty="0"/>
              <a:t> + emphasis), anything else you want us to know. </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131521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453357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solo projects, unless a clear reason for an exemption is granted. Also, note that your paper must integrate one of the strategies from the second half of the class to earn at least an “A”, so you may want to plan ahead. And talk to me early!</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2990012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C2F8-C5E9-27AF-8536-4984F0AD02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B8AC2-0A44-4F4B-42CB-947ED36E87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DE7E2-B7B7-2547-FD26-5EC607ADA681}"/>
              </a:ext>
            </a:extLst>
          </p:cNvPr>
          <p:cNvSpPr>
            <a:spLocks noGrp="1"/>
          </p:cNvSpPr>
          <p:nvPr>
            <p:ph type="body" idx="1"/>
          </p:nvPr>
        </p:nvSpPr>
        <p:spPr/>
        <p:txBody>
          <a:bodyPr/>
          <a:lstStyle/>
          <a:p>
            <a:r>
              <a:rPr lang="en-CA" dirty="0"/>
              <a:t>Note: chat GPT makes this worse for everyone if it’s misused. Way too much output obfuscating your own learning and my own ability to give you feedback. We’re trying some new things this semester to try to get around this. </a:t>
            </a:r>
          </a:p>
          <a:p>
            <a:endParaRPr lang="en-CA" dirty="0"/>
          </a:p>
          <a:p>
            <a:r>
              <a:rPr lang="en-CA" dirty="0"/>
              <a:t>One thing it’s good at (</a:t>
            </a:r>
            <a:r>
              <a:rPr lang="en-CA" dirty="0" err="1"/>
              <a:t>ish</a:t>
            </a:r>
            <a:r>
              <a:rPr lang="en-CA" dirty="0"/>
              <a:t>) – coding! Here is how you can integrate with R Studio and ask questions. Remember that the more detailed the question, the better the answer. (Note that this will only give you coding help, but there’s a reason you should do it this way – it will see your code and history!) </a:t>
            </a:r>
          </a:p>
        </p:txBody>
      </p:sp>
      <p:sp>
        <p:nvSpPr>
          <p:cNvPr id="4" name="Slide Number Placeholder 3">
            <a:extLst>
              <a:ext uri="{FF2B5EF4-FFF2-40B4-BE49-F238E27FC236}">
                <a16:creationId xmlns:a16="http://schemas.microsoft.com/office/drawing/2014/main" id="{34835B99-0A84-C050-0611-A3EC65C977A6}"/>
              </a:ext>
            </a:extLst>
          </p:cNvPr>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489196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45179-5993-F745-CE76-D85141BC5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CFF34-6ECB-252D-20E6-1C907D3EF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6ACF9D-B844-774B-E410-62BA9DEE164D}"/>
              </a:ext>
            </a:extLst>
          </p:cNvPr>
          <p:cNvSpPr>
            <a:spLocks noGrp="1"/>
          </p:cNvSpPr>
          <p:nvPr>
            <p:ph type="body" idx="1"/>
          </p:nvPr>
        </p:nvSpPr>
        <p:spPr/>
        <p:txBody>
          <a:bodyPr/>
          <a:lstStyle/>
          <a:p>
            <a:r>
              <a:rPr lang="en-CA" dirty="0"/>
              <a:t>It’s *much* more variable at interpreting statistics. For example, this is good – although erring on the side of too much information. A worse outcome is this one: https://chatgpt.com/share/677d4e1b-46f0-8000-9cd8-e09f628f7795. </a:t>
            </a:r>
          </a:p>
          <a:p>
            <a:pPr marL="171450" indent="-171450">
              <a:buFont typeface="Arial" panose="020B0604020202020204" pitchFamily="34" charset="0"/>
              <a:buChar char="•"/>
            </a:pPr>
            <a:r>
              <a:rPr lang="en-CA" dirty="0"/>
              <a:t>Not really engaging in the context discussion</a:t>
            </a:r>
          </a:p>
          <a:p>
            <a:pPr marL="171450" indent="-171450">
              <a:buFont typeface="Arial" panose="020B0604020202020204" pitchFamily="34" charset="0"/>
              <a:buChar char="•"/>
            </a:pPr>
            <a:r>
              <a:rPr lang="en-CA" dirty="0"/>
              <a:t>Missing some obvious things (yes, a doubling of head trauma rates is serious) </a:t>
            </a:r>
          </a:p>
          <a:p>
            <a:pPr marL="171450" indent="-171450">
              <a:buFont typeface="Arial" panose="020B0604020202020204" pitchFamily="34" charset="0"/>
              <a:buChar char="•"/>
            </a:pPr>
            <a:r>
              <a:rPr lang="en-CA" dirty="0"/>
              <a:t>Provides too much information – you risk losing points for going on tangents that aren’t related to the question</a:t>
            </a:r>
          </a:p>
          <a:p>
            <a:pPr marL="171450" indent="-171450">
              <a:buFont typeface="Arial" panose="020B0604020202020204" pitchFamily="34" charset="0"/>
              <a:buChar char="•"/>
            </a:pPr>
            <a:r>
              <a:rPr lang="en-CA" dirty="0"/>
              <a:t>Ultimately, you take your learning into your hands. How could you use this in an assignment? </a:t>
            </a:r>
          </a:p>
          <a:p>
            <a:pPr marL="171450" indent="-171450">
              <a:buFont typeface="Arial" panose="020B0604020202020204" pitchFamily="34" charset="0"/>
              <a:buChar char="•"/>
            </a:pPr>
            <a:r>
              <a:rPr lang="en-CA" dirty="0"/>
              <a:t>If I feel it’s plagiarized, then it’s plagiarized. Will also be using Pangram as a resource here. </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Is this clickbait? Probably. But still has a point. </a:t>
            </a:r>
          </a:p>
        </p:txBody>
      </p:sp>
      <p:sp>
        <p:nvSpPr>
          <p:cNvPr id="4" name="Slide Number Placeholder 3">
            <a:extLst>
              <a:ext uri="{FF2B5EF4-FFF2-40B4-BE49-F238E27FC236}">
                <a16:creationId xmlns:a16="http://schemas.microsoft.com/office/drawing/2014/main" id="{1C0A5D20-012D-0382-0A3A-CABD8E9D982B}"/>
              </a:ext>
            </a:extLst>
          </p:cNvPr>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368828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C7E73-E5A1-2E2C-246D-9EBD06EB17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7D098-84D6-FDB5-CA8B-2D6A397089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ECAA2F-CCE9-F104-E9C0-EFA57A22F72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reserve the right to impose a grade penalty for too many unexcused absences. Audio-recordings are not substitutes for attending class. Students should note that since audio recordings are to be permitted, their voice may be recorded by others during the class. Please speak to me if this is a concern for you.</a:t>
            </a:r>
            <a:endParaRPr lang="en-CA" sz="1200" dirty="0"/>
          </a:p>
          <a:p>
            <a:endParaRPr lang="en-US" dirty="0"/>
          </a:p>
        </p:txBody>
      </p:sp>
      <p:sp>
        <p:nvSpPr>
          <p:cNvPr id="4" name="Slide Number Placeholder 3">
            <a:extLst>
              <a:ext uri="{FF2B5EF4-FFF2-40B4-BE49-F238E27FC236}">
                <a16:creationId xmlns:a16="http://schemas.microsoft.com/office/drawing/2014/main" id="{508243F2-85EF-C6A8-3BD5-F5C7A1C11A98}"/>
              </a:ext>
            </a:extLst>
          </p:cNvPr>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1219812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6FE57-0239-1E1C-62A5-023D31477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76E8CC-43C9-6412-4100-EE36059D12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CDF29-2676-A3EC-B5D3-D8E8B1E88BB8}"/>
              </a:ext>
            </a:extLst>
          </p:cNvPr>
          <p:cNvSpPr>
            <a:spLocks noGrp="1"/>
          </p:cNvSpPr>
          <p:nvPr>
            <p:ph type="body" idx="1"/>
          </p:nvPr>
        </p:nvSpPr>
        <p:spPr/>
        <p:txBody>
          <a:bodyPr/>
          <a:lstStyle/>
          <a:p>
            <a:r>
              <a:rPr lang="en-US" dirty="0"/>
              <a:t>Note that we are attempting to standardize grades across courses with the modernization, so some of this is updated department policy. What does each grade mean? </a:t>
            </a:r>
          </a:p>
          <a:p>
            <a:pPr marL="171450" indent="-171450">
              <a:buFontTx/>
              <a:buChar char="-"/>
            </a:pPr>
            <a:r>
              <a:rPr lang="en-US" dirty="0"/>
              <a:t>A+ is reserved for “blow me away” work – will expect no more than 5% of the class will get A+ in a term. “Full marks” happens at 85%, so you shouldn’t expect more than that most of the time. </a:t>
            </a:r>
          </a:p>
          <a:p>
            <a:pPr marL="171450" indent="-171450">
              <a:buFontTx/>
              <a:buChar char="-"/>
            </a:pPr>
            <a:r>
              <a:rPr lang="en-US" dirty="0"/>
              <a:t>Median/modal grade will be high B+, low A-. Don’t worry if you see a B+ on an assignment or paper! If you get a B or B-, you can interpret that as a signal that some work is needed.</a:t>
            </a:r>
          </a:p>
          <a:p>
            <a:pPr marL="171450" indent="-171450">
              <a:buFontTx/>
              <a:buChar char="-"/>
            </a:pPr>
            <a:r>
              <a:rPr lang="en-US" dirty="0"/>
              <a:t>Perfect grades aren’t going to be possible – assignments are not purely coding, but also interpretation (this isn’t math homework). Also grades will be distributed only as letters, since the numerical marks make no sense. </a:t>
            </a:r>
          </a:p>
          <a:p>
            <a:pPr marL="171450" indent="-171450">
              <a:buFontTx/>
              <a:buChar char="-"/>
            </a:pPr>
            <a:r>
              <a:rPr lang="en-US" dirty="0"/>
              <a:t>Grades aren’t nearly as important as learning. What does each grade mean for you moving forward? If you’re a qual or mixed methods person, a B+ is perfectly good here. An A+ would mean I want to poach you to become my HE student. </a:t>
            </a:r>
          </a:p>
        </p:txBody>
      </p:sp>
      <p:sp>
        <p:nvSpPr>
          <p:cNvPr id="4" name="Slide Number Placeholder 3">
            <a:extLst>
              <a:ext uri="{FF2B5EF4-FFF2-40B4-BE49-F238E27FC236}">
                <a16:creationId xmlns:a16="http://schemas.microsoft.com/office/drawing/2014/main" id="{65614568-9A23-26C2-DDEB-3269FA491659}"/>
              </a:ext>
            </a:extLst>
          </p:cNvPr>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1492154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will have case studies for each of these, starting next week. **Case studies try hard to cover a lot of disciplines and different healthcare settings (Canada, US, developing countries)** If you have specific interests, let </a:t>
            </a:r>
            <a:r>
              <a:rPr lang="en-US" sz="1200" b="0" i="0" kern="1200">
                <a:solidFill>
                  <a:schemeClr val="tx1"/>
                </a:solidFill>
                <a:effectLst/>
                <a:latin typeface="+mn-lt"/>
                <a:ea typeface="+mn-ea"/>
                <a:cs typeface="+mn-cs"/>
              </a:rPr>
              <a:t>me know.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573730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BB1A2-6CD0-7429-6A17-5D2A0E8D3F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AA8149-3F9F-F84D-FF21-4DF4E6194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45ABCD-EAC6-C565-B320-F05FD752695D}"/>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endParaRPr lang="en-US" dirty="0"/>
          </a:p>
        </p:txBody>
      </p:sp>
      <p:sp>
        <p:nvSpPr>
          <p:cNvPr id="4" name="Slide Number Placeholder 3">
            <a:extLst>
              <a:ext uri="{FF2B5EF4-FFF2-40B4-BE49-F238E27FC236}">
                <a16:creationId xmlns:a16="http://schemas.microsoft.com/office/drawing/2014/main" id="{2C639114-1356-A668-701A-E9DCB7F133DC}"/>
              </a:ext>
            </a:extLst>
          </p:cNvPr>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3759775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7010E-0074-703F-16CC-02CA861FDF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1E0A6-3F4C-F1DF-E837-001871D735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41122A-8617-9652-068A-A04CEEEB5E02}"/>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endParaRPr lang="en-US" dirty="0"/>
          </a:p>
        </p:txBody>
      </p:sp>
      <p:sp>
        <p:nvSpPr>
          <p:cNvPr id="4" name="Slide Number Placeholder 3">
            <a:extLst>
              <a:ext uri="{FF2B5EF4-FFF2-40B4-BE49-F238E27FC236}">
                <a16:creationId xmlns:a16="http://schemas.microsoft.com/office/drawing/2014/main" id="{826323F6-4173-D871-C527-36C38C90AC48}"/>
              </a:ext>
            </a:extLst>
          </p:cNvPr>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2792086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of my “get to know you” answers:</a:t>
            </a:r>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503290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Note: where this course fits: </a:t>
            </a:r>
            <a:r>
              <a:rPr lang="en-US" dirty="0"/>
              <a:t>Talk about 5772 as a pre-req and 5746 as a </a:t>
            </a:r>
            <a:r>
              <a:rPr lang="en-US" dirty="0" err="1"/>
              <a:t>followup</a:t>
            </a:r>
            <a:r>
              <a:rPr lang="en-US" dirty="0"/>
              <a:t>, as well as ML, data wrangling, and data viz classes. I’m presupposing your familiarity with R as per Assignment 0 – if this isn’t a good fit for you, then look into 5772. By next week, please have RStudio and R installed, and Copilot if you’re going to use it. I recommend submitting a knitted version of Assignment 0 (and then emailing me) to make sure you have a good handle </a:t>
            </a:r>
            <a:r>
              <a:rPr lang="en-US"/>
              <a:t>on things. </a:t>
            </a:r>
            <a:endParaRPr lang="en-US" dirty="0"/>
          </a:p>
          <a:p>
            <a:endParaRPr lang="en-CA" dirty="0"/>
          </a:p>
          <a:p>
            <a:r>
              <a:rPr lang="en-CA" dirty="0"/>
              <a:t>Why only use R? Group assignments, flexibility across emphases. </a:t>
            </a:r>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591747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Group work is encouraged, </a:t>
            </a:r>
            <a:r>
              <a:rPr lang="en-CA" dirty="0" err="1"/>
              <a:t>Github</a:t>
            </a:r>
            <a:r>
              <a:rPr lang="en-CA" dirty="0"/>
              <a:t> discussions, office hours, etc. Talk about sample papers and reading materials (useful as you prep your final paper; treat this course as an intro to a lot of methods but you should take a deep dive into methods you care </a:t>
            </a:r>
            <a:r>
              <a:rPr lang="en-CA"/>
              <a:t>more about.)</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1465017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3305082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F21E4-C7F9-B40F-D100-65EE34B57D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8C469D-DB68-ED7C-A6CF-0C8C202EEF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8D0F8E-816C-4792-74BB-82445995E5DE}"/>
              </a:ext>
            </a:extLst>
          </p:cNvPr>
          <p:cNvSpPr>
            <a:spLocks noGrp="1"/>
          </p:cNvSpPr>
          <p:nvPr>
            <p:ph type="body" idx="1"/>
          </p:nvPr>
        </p:nvSpPr>
        <p:spPr/>
        <p:txBody>
          <a:bodyPr/>
          <a:lstStyle/>
          <a:p>
            <a:r>
              <a:rPr lang="en-US" dirty="0"/>
              <a:t>We can’t cover everything in one course, so we will need to assume a common starting point. The review of Assignment 0 will be *very* brief, if you have specific questions, please send them my way! If you are feeling like you are lagging, there is a course for you! Also, rely on your groups and Copilot </a:t>
            </a:r>
            <a:endParaRPr lang="en-CA" dirty="0"/>
          </a:p>
        </p:txBody>
      </p:sp>
      <p:sp>
        <p:nvSpPr>
          <p:cNvPr id="4" name="Slide Number Placeholder 3">
            <a:extLst>
              <a:ext uri="{FF2B5EF4-FFF2-40B4-BE49-F238E27FC236}">
                <a16:creationId xmlns:a16="http://schemas.microsoft.com/office/drawing/2014/main" id="{5839B0CE-8894-F2F7-4C57-54C6AA8A12B3}"/>
              </a:ext>
            </a:extLst>
          </p:cNvPr>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4053222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there will still be some theory, but less</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1325921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 can be a pain to learn R – but the best way to learn really is trial by error. Note that there’s some literature/ideas out there that it’s good to suck at something (it’s the first step to being good at something), but I don’t want you to feel like you are sucking! Come to me with questions, but don’t be stressed if you are feeling frustrated. These are tools that will serve you well, invest in them </a:t>
            </a:r>
            <a:r>
              <a:rPr lang="en-CA" b="1" dirty="0"/>
              <a:t>(copilot is a great resource!)</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2088279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Cheap, great resource, online version available. Highly recommend for all applied quant researchers. </a:t>
            </a:r>
          </a:p>
          <a:p>
            <a:endParaRPr lang="en-CA" dirty="0"/>
          </a:p>
          <a:p>
            <a:r>
              <a:rPr lang="en-CA" dirty="0"/>
              <a:t>Other logistics to talk about</a:t>
            </a:r>
          </a:p>
          <a:p>
            <a:pPr marL="171450" indent="-171450">
              <a:buFont typeface="Arial" panose="020B0604020202020204" pitchFamily="34" charset="0"/>
              <a:buChar char="•"/>
            </a:pPr>
            <a:r>
              <a:rPr lang="en-CA" dirty="0"/>
              <a:t>Course lectures can be recorded on demand, although the quality will be quite low. Will try it out though! </a:t>
            </a:r>
          </a:p>
          <a:p>
            <a:pPr marL="171450" indent="-171450">
              <a:buFont typeface="Arial" panose="020B0604020202020204" pitchFamily="34" charset="0"/>
              <a:buChar char="•"/>
            </a:pPr>
            <a:r>
              <a:rPr lang="en-CA" dirty="0"/>
              <a:t>Someone asked about practicing the math – I hope you will see that we focus on applied stuff more than the math and so the need for practice problems </a:t>
            </a:r>
            <a:r>
              <a:rPr lang="en-CA" dirty="0" err="1"/>
              <a:t>dimishes</a:t>
            </a:r>
            <a:r>
              <a:rPr lang="en-CA" dirty="0"/>
              <a:t> somewhat.</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2749371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753678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Our goal is to understand a DGP – what gives rise to the data we see in the world? Example: being sick and going to the doctor. </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423487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DA855-811C-2290-B1CF-B5EBBC957E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5111EC-A552-D7E1-274E-CD683494DE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02283B-A297-62BF-E43F-60710D577A7E}"/>
              </a:ext>
            </a:extLst>
          </p:cNvPr>
          <p:cNvSpPr>
            <a:spLocks noGrp="1"/>
          </p:cNvSpPr>
          <p:nvPr>
            <p:ph type="body" idx="1"/>
          </p:nvPr>
        </p:nvSpPr>
        <p:spPr/>
        <p:txBody>
          <a:bodyPr/>
          <a:lstStyle/>
          <a:p>
            <a:r>
              <a:rPr lang="en-CA" dirty="0"/>
              <a:t>Our goal is to understand a DGP – what gives rise to the data we see in the world? Example: being sick and going to the doctor. </a:t>
            </a:r>
          </a:p>
          <a:p>
            <a:endParaRPr lang="en-CA" dirty="0"/>
          </a:p>
          <a:p>
            <a:r>
              <a:rPr lang="en-CA" dirty="0"/>
              <a:t>Historically, some fields (economics) have prioritized causal questions over and above associations and descriptive work. Why might we care more about causal work? What about associations might still be important?</a:t>
            </a:r>
          </a:p>
        </p:txBody>
      </p:sp>
      <p:sp>
        <p:nvSpPr>
          <p:cNvPr id="4" name="Slide Number Placeholder 3">
            <a:extLst>
              <a:ext uri="{FF2B5EF4-FFF2-40B4-BE49-F238E27FC236}">
                <a16:creationId xmlns:a16="http://schemas.microsoft.com/office/drawing/2014/main" id="{FD8BA857-4A8A-A5FB-56B9-72782F5C2B3A}"/>
              </a:ext>
            </a:extLst>
          </p:cNvPr>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3658748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of your answers to the survey (if you haven’t taken it, please do! For my own info at least). We have both Master’s and PhD students with all kinds of interests (here are just a few – can remain anonymous if desired). Lots of different backgrounds and comfort working with data + research questions + contexts. Good scope for group work here! </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800457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 Example: effectiveness of a drug</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1117599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(although this is changing!)</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11657681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(although this is changing!)</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2916877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28062541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Decades of research goes into understanding how real data can give us (some) real answers. There are more assumptions and some limits on the parameters you return, but that’s a </a:t>
            </a:r>
            <a:r>
              <a:rPr lang="en-CA" dirty="0" err="1"/>
              <a:t>tradeoff</a:t>
            </a:r>
            <a:r>
              <a:rPr lang="en-CA" dirty="0"/>
              <a:t> worth taking. </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2549803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Policies are not all based on RCTs -- many rely on real-world data and causal inference. The questions are: (1) is that causal inference sound? And (2) more philosophically – to what extent should all policy be built on evidence vs. art/craft/intuition? Do we need more evidence about drinking age, for example?</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3366972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Janet Currie, Henrik </a:t>
            </a:r>
            <a:r>
              <a:rPr lang="en-CA" dirty="0" err="1"/>
              <a:t>Kleven</a:t>
            </a:r>
            <a:r>
              <a:rPr lang="en-CA" dirty="0"/>
              <a:t>, and </a:t>
            </a:r>
            <a:r>
              <a:rPr lang="en-CA" dirty="0" err="1"/>
              <a:t>Esmee</a:t>
            </a:r>
            <a:r>
              <a:rPr lang="en-CA" dirty="0"/>
              <a:t> Zwiers (2020 AEA PP)</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3977342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u="sng" dirty="0">
                <a:solidFill>
                  <a:schemeClr val="accent3">
                    <a:lumMod val="75000"/>
                  </a:schemeClr>
                </a:solidFill>
              </a:rPr>
              <a:t>Example</a:t>
            </a:r>
            <a:r>
              <a:rPr lang="en-US" sz="2400" dirty="0"/>
              <a:t>: Suppose we are making a diagnosis: How helpful is knowing a patient has a fever?  Must consider all symptoms together </a:t>
            </a:r>
            <a:r>
              <a:rPr lang="en-US" sz="2400" dirty="0">
                <a:sym typeface="Wingdings" panose="05000000000000000000" pitchFamily="2" charset="2"/>
              </a:rPr>
              <a:t> this requires us to build a *model*</a:t>
            </a:r>
            <a:endParaRPr lang="en-US" sz="2400" dirty="0"/>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39893947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helpful refrain of econometrics. </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36342118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750BA-2EDB-9AFE-3DE1-9BCBADBCF6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538D36-3B54-7FF4-FFDF-CBD197097690}"/>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E4766BBF-8AB0-D5A7-19BD-B6D14C5B3F17}"/>
              </a:ext>
            </a:extLst>
          </p:cNvPr>
          <p:cNvSpPr>
            <a:spLocks noGrp="1"/>
          </p:cNvSpPr>
          <p:nvPr>
            <p:ph type="body" idx="1"/>
          </p:nvPr>
        </p:nvSpPr>
        <p:spPr/>
        <p:txBody>
          <a:bodyPr/>
          <a:lstStyle/>
          <a:p>
            <a:endParaRPr lang="en-CA" dirty="0"/>
          </a:p>
          <a:p>
            <a:r>
              <a:rPr lang="en-CA" dirty="0"/>
              <a:t>We’re going to talk about two complementary frameworks today for thinking about moving from associations to causal frameworks: DAGs and PO. They have different strengths so its important to think about them both carefully. </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386557E-FFEE-0B49-A68B-FE93644F4D6F}"/>
              </a:ext>
            </a:extLst>
          </p:cNvPr>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201291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Lots of different professional and academic goals!</a:t>
            </a:r>
          </a:p>
          <a:p>
            <a:endParaRPr lang="en-CA" dirty="0"/>
          </a:p>
          <a:p>
            <a:r>
              <a:rPr lang="en-CA" dirty="0"/>
              <a:t>Now, a couple of things we’re *not* doing, just for transparency – if you want me to direct you to other courses where you can find these, I can absolutely do that: </a:t>
            </a:r>
          </a:p>
          <a:p>
            <a:pPr marL="171450" indent="-171450">
              <a:buFont typeface="Arial" panose="020B0604020202020204" pitchFamily="34" charset="0"/>
              <a:buChar char="•"/>
            </a:pPr>
            <a:r>
              <a:rPr lang="en-CA" dirty="0"/>
              <a:t>Clinical trials (</a:t>
            </a:r>
            <a:r>
              <a:rPr lang="en-CA" dirty="0" err="1"/>
              <a:t>ish</a:t>
            </a:r>
            <a:r>
              <a:rPr lang="en-CA" dirty="0"/>
              <a:t>) (things like calculating power, planning them, etc.)</a:t>
            </a:r>
          </a:p>
          <a:p>
            <a:pPr marL="171450" indent="-171450">
              <a:buFont typeface="Arial" panose="020B0604020202020204" pitchFamily="34" charset="0"/>
              <a:buChar char="•"/>
            </a:pPr>
            <a:r>
              <a:rPr lang="en-CA" dirty="0"/>
              <a:t>Meta analysis and systematic reviews</a:t>
            </a:r>
          </a:p>
          <a:p>
            <a:pPr marL="171450" indent="-171450">
              <a:buFont typeface="Arial" panose="020B0604020202020204" pitchFamily="34" charset="0"/>
              <a:buChar char="•"/>
            </a:pPr>
            <a:r>
              <a:rPr lang="en-CA" dirty="0"/>
              <a:t>Economic evaluation (e.g., for a drug)</a:t>
            </a:r>
          </a:p>
          <a:p>
            <a:pPr marL="171450" indent="-171450">
              <a:buFont typeface="Arial" panose="020B0604020202020204" pitchFamily="34" charset="0"/>
              <a:buChar char="•"/>
            </a:pPr>
            <a:r>
              <a:rPr lang="en-CA" dirty="0"/>
              <a:t>Survey design or implementation</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24591654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B549C-89A5-FE7A-6142-50A96BE84A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9EC9A7-874D-FCC3-DCA4-3CFA148F25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5B73CB-AB97-39EF-6822-DF5EAE20B92D}"/>
              </a:ext>
            </a:extLst>
          </p:cNvPr>
          <p:cNvSpPr>
            <a:spLocks noGrp="1"/>
          </p:cNvSpPr>
          <p:nvPr>
            <p:ph type="body" idx="1"/>
          </p:nvPr>
        </p:nvSpPr>
        <p:spPr/>
        <p:txBody>
          <a:bodyPr/>
          <a:lstStyle/>
          <a:p>
            <a:r>
              <a:rPr lang="en-CA" dirty="0"/>
              <a:t>Drawn in part from Guido </a:t>
            </a:r>
            <a:r>
              <a:rPr lang="en-CA" dirty="0" err="1"/>
              <a:t>Imbens</a:t>
            </a:r>
            <a:r>
              <a:rPr lang="en-CA" dirty="0"/>
              <a:t>’ JEP paper on research design and Judea Pearl’s book. We’re going to start with (1) next week and then move on to the rest.</a:t>
            </a:r>
          </a:p>
        </p:txBody>
      </p:sp>
      <p:sp>
        <p:nvSpPr>
          <p:cNvPr id="4" name="Slide Number Placeholder 3">
            <a:extLst>
              <a:ext uri="{FF2B5EF4-FFF2-40B4-BE49-F238E27FC236}">
                <a16:creationId xmlns:a16="http://schemas.microsoft.com/office/drawing/2014/main" id="{7C7D2E4A-BFA7-E133-B023-5419A6BDC310}"/>
              </a:ext>
            </a:extLst>
          </p:cNvPr>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36897269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there’s no math behind the causal structure – that’s all the hypothesis part of the scientific method. Once the structure is set, then you can do something with the math.</a:t>
            </a:r>
          </a:p>
          <a:p>
            <a:endParaRPr lang="en-US" dirty="0"/>
          </a:p>
          <a:p>
            <a:r>
              <a:rPr lang="en-US" dirty="0"/>
              <a:t>Immediate notes: </a:t>
            </a:r>
          </a:p>
          <a:p>
            <a:r>
              <a:rPr lang="en-US" dirty="0"/>
              <a:t>- There are no cycles (causality runs in one direction). So this model can’t handle reverse causality or simultaneous causality. </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10206293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or may not be motivated by south of the border policy here, but this ha </a:t>
            </a:r>
            <a:r>
              <a:rPr lang="en-US" dirty="0" err="1"/>
              <a:t>salso</a:t>
            </a:r>
            <a:r>
              <a:rPr lang="en-US" dirty="0"/>
              <a:t> existed in Ontario for a long time! </a:t>
            </a:r>
            <a:r>
              <a:rPr lang="en-US" b="1" dirty="0"/>
              <a:t>Ontario’s Daily Physical Activity (DPA) Policy</a:t>
            </a:r>
          </a:p>
          <a:p>
            <a:r>
              <a:rPr lang="en-US" b="1" dirty="0"/>
              <a:t>What it is</a:t>
            </a:r>
            <a:r>
              <a:rPr lang="en-US" dirty="0"/>
              <a:t>: Since 2005, Ontario requires elementary schools to provide </a:t>
            </a:r>
            <a:r>
              <a:rPr lang="en-US" b="1" dirty="0"/>
              <a:t>20 minutes of sustained moderate-to-vigorous physical activity each school day</a:t>
            </a:r>
            <a:r>
              <a:rPr lang="en-US" dirty="0"/>
              <a:t>.</a:t>
            </a:r>
          </a:p>
          <a:p>
            <a:endParaRPr lang="en-CA" dirty="0"/>
          </a:p>
          <a:p>
            <a:r>
              <a:rPr lang="en-CA" dirty="0"/>
              <a:t>Note: you might think D is exogenous (it’s a school policy). Are there reasons D might not apply to everyone at the same level? How does this complicate a province-level analysis, or what else might we need here? (e.g., school fixed effects). This is our first introduction to exogeneity assumptions. </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2417643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RCT, in this situation, would eliminate (“close”) effect of X on Y by randomizing (so that there is no “X \</a:t>
            </a:r>
            <a:r>
              <a:rPr lang="en-US" dirty="0" err="1"/>
              <a:t>rightarrow</a:t>
            </a:r>
            <a:r>
              <a:rPr lang="en-US" dirty="0"/>
              <a:t> 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 of relationships: (1) chain X -&gt; y -&gt; z; (2) fork z &lt;- x -&gt; y; (3) inverted fork / collider z -&gt; x &lt;- y  (x is the collider; controlling for it can cause a spurious relationship between any of the three variables).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DAG is distinctive in that the model should show the </a:t>
            </a:r>
            <a:r>
              <a:rPr lang="en-US" u="sng" dirty="0"/>
              <a:t>complete </a:t>
            </a:r>
            <a:r>
              <a:rPr lang="en-US" u="none" dirty="0"/>
              <a:t>causal pathway and is also completely committed to the </a:t>
            </a:r>
            <a:r>
              <a:rPr lang="en-US" u="sng" dirty="0"/>
              <a:t>lack </a:t>
            </a:r>
            <a:r>
              <a:rPr lang="en-US" u="none" dirty="0"/>
              <a:t>of causal pathways where there are no arrows. If it’s on the board, it doesn’t matter!</a:t>
            </a:r>
            <a:endParaRPr lang="en-US" dirty="0"/>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36160965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much is too much? This is a critical discussion of research design. This is also a key drawback currently of Chat GPT.</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12573023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limit this a bit just so we can see what we could do. Suppose we highlighted the clearest “identification threats”.	</a:t>
            </a:r>
          </a:p>
          <a:p>
            <a:r>
              <a:rPr lang="en-US" dirty="0"/>
              <a:t>- Note: we may also have unobserved variables capturing background information, shown here as B with the dashed lines (even more complexity!) what kinds of unobserved things might we have? Kids’ health on the day of the exam, blood sugar?</a:t>
            </a:r>
          </a:p>
          <a:p>
            <a:pPr marL="171450" indent="-171450">
              <a:buFontTx/>
              <a:buChar char="-"/>
            </a:pPr>
            <a:r>
              <a:rPr lang="en-US" dirty="0"/>
              <a:t>We may also have context validity problems – what are we trying to measure, and what do we actually measure? How well are those correlated? </a:t>
            </a:r>
          </a:p>
          <a:p>
            <a:pPr marL="171450" indent="-171450">
              <a:buFontTx/>
              <a:buChar char="-"/>
            </a:pPr>
            <a:r>
              <a:rPr lang="en-US" dirty="0"/>
              <a:t>Notice what’s </a:t>
            </a:r>
            <a:r>
              <a:rPr lang="en-US" i="1" dirty="0"/>
              <a:t>not </a:t>
            </a:r>
            <a:r>
              <a:rPr lang="en-US" i="0" dirty="0"/>
              <a:t>happening here. B has no influence on D; what is that saying? Is this believable? Why or why not? </a:t>
            </a:r>
            <a:endParaRPr lang="en-US" dirty="0"/>
          </a:p>
          <a:p>
            <a:endParaRPr lang="en-US" dirty="0"/>
          </a:p>
          <a:p>
            <a:r>
              <a:rPr lang="en-US" dirty="0"/>
              <a:t>A causal pathway is </a:t>
            </a:r>
            <a:r>
              <a:rPr lang="en-US" b="1" dirty="0"/>
              <a:t>identified </a:t>
            </a:r>
            <a:r>
              <a:rPr lang="en-US" b="0" dirty="0"/>
              <a:t>if </a:t>
            </a:r>
            <a:r>
              <a:rPr lang="en-US" dirty="0"/>
              <a:t>the association between treatment and outcome is properly stripped and isolated. DAG methods (and do calculus) give insight into exactly what to do to isolate a pathway. </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4279784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04F14-FBB1-13B3-511E-2CBE6E4F2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06991F-C2DE-ADBE-7586-C13AE15C8B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F2E22-4B1E-8D2B-1D99-CD52E7CAF34C}"/>
              </a:ext>
            </a:extLst>
          </p:cNvPr>
          <p:cNvSpPr>
            <a:spLocks noGrp="1"/>
          </p:cNvSpPr>
          <p:nvPr>
            <p:ph type="body" idx="1"/>
          </p:nvPr>
        </p:nvSpPr>
        <p:spPr/>
        <p:txBody>
          <a:bodyPr/>
          <a:lstStyle/>
          <a:p>
            <a:r>
              <a:rPr lang="en-US" dirty="0"/>
              <a:t>For example, the bottom right square is obviously almost complete. On the other hand, take the top left is almost completely unidentified at the moment. It’s not until all the pieces are filled in that we will identify that square. You start with the 4 in the (2,2) spot and then move from there. </a:t>
            </a:r>
          </a:p>
        </p:txBody>
      </p:sp>
      <p:sp>
        <p:nvSpPr>
          <p:cNvPr id="4" name="Slide Number Placeholder 3">
            <a:extLst>
              <a:ext uri="{FF2B5EF4-FFF2-40B4-BE49-F238E27FC236}">
                <a16:creationId xmlns:a16="http://schemas.microsoft.com/office/drawing/2014/main" id="{F41752E9-67C7-FD93-E737-16CEF2C5E18F}"/>
              </a:ext>
            </a:extLst>
          </p:cNvPr>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22242688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67678-CCEF-3940-E3F1-9506ECB16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E873F-7FD1-EA7F-A47A-0993695ED8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4BE30A-CE76-3FB5-1DB2-CCEA2DA4BFBA}"/>
              </a:ext>
            </a:extLst>
          </p:cNvPr>
          <p:cNvSpPr>
            <a:spLocks noGrp="1"/>
          </p:cNvSpPr>
          <p:nvPr>
            <p:ph type="body" idx="1"/>
          </p:nvPr>
        </p:nvSpPr>
        <p:spPr/>
        <p:txBody>
          <a:bodyPr/>
          <a:lstStyle/>
          <a:p>
            <a:r>
              <a:rPr lang="en-US" dirty="0"/>
              <a:t>Let’s limit this a bit just so we can see what we could do. Suppose we highlighted the clearest “identification threats”.	</a:t>
            </a:r>
          </a:p>
          <a:p>
            <a:r>
              <a:rPr lang="en-US" dirty="0"/>
              <a:t>	- Note: we may also have unobserved variables, shown here with the dashed lines (even more </a:t>
            </a:r>
            <a:r>
              <a:rPr lang="en-US" dirty="0" err="1"/>
              <a:t>complextity</a:t>
            </a:r>
            <a:r>
              <a:rPr lang="en-US" dirty="0"/>
              <a:t>!) what kinds of unobserved things might we have? Kids’ health on the day of the exam, blood sugar?</a:t>
            </a:r>
          </a:p>
          <a:p>
            <a:endParaRPr lang="en-US" dirty="0"/>
          </a:p>
          <a:p>
            <a:r>
              <a:rPr lang="en-US" dirty="0"/>
              <a:t>A causal pathway is </a:t>
            </a:r>
            <a:r>
              <a:rPr lang="en-US" b="1" dirty="0"/>
              <a:t>identified </a:t>
            </a:r>
            <a:r>
              <a:rPr lang="en-US" b="0" dirty="0"/>
              <a:t>if </a:t>
            </a:r>
            <a:r>
              <a:rPr lang="en-US" dirty="0"/>
              <a:t>the association between treatment and outcome is </a:t>
            </a:r>
            <a:r>
              <a:rPr lang="en-US" dirty="0" err="1"/>
              <a:t>propertly</a:t>
            </a:r>
            <a:r>
              <a:rPr lang="en-US" dirty="0"/>
              <a:t> stripped and isolated. DAG methods (and do calculus) give insight into exactly what to do to isolate a </a:t>
            </a:r>
            <a:r>
              <a:rPr lang="en-US" dirty="0" err="1"/>
              <a:t>pathyway</a:t>
            </a:r>
            <a:r>
              <a:rPr lang="en-US" dirty="0"/>
              <a:t>. </a:t>
            </a:r>
          </a:p>
        </p:txBody>
      </p:sp>
      <p:sp>
        <p:nvSpPr>
          <p:cNvPr id="4" name="Slide Number Placeholder 3">
            <a:extLst>
              <a:ext uri="{FF2B5EF4-FFF2-40B4-BE49-F238E27FC236}">
                <a16:creationId xmlns:a16="http://schemas.microsoft.com/office/drawing/2014/main" id="{3EB79CE7-0986-81FD-2033-91E27A6D69B0}"/>
              </a:ext>
            </a:extLst>
          </p:cNvPr>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2598873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76685-41BE-59A0-37B4-72344C67B1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0ABABE-7406-5B66-86F2-DA6C22F916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A49CC-716D-EF36-8F93-44B256C248B9}"/>
              </a:ext>
            </a:extLst>
          </p:cNvPr>
          <p:cNvSpPr>
            <a:spLocks noGrp="1"/>
          </p:cNvSpPr>
          <p:nvPr>
            <p:ph type="body" idx="1"/>
          </p:nvPr>
        </p:nvSpPr>
        <p:spPr/>
        <p:txBody>
          <a:bodyPr/>
          <a:lstStyle/>
          <a:p>
            <a:r>
              <a:rPr lang="en-US" dirty="0"/>
              <a:t>This is from a more standard economics paper, but the idea here applies to all quant fields attempting to deal with causal questions. This is the best image of what we’re trying to do here. Why is this an identification threat?</a:t>
            </a:r>
          </a:p>
        </p:txBody>
      </p:sp>
      <p:sp>
        <p:nvSpPr>
          <p:cNvPr id="4" name="Slide Number Placeholder 3">
            <a:extLst>
              <a:ext uri="{FF2B5EF4-FFF2-40B4-BE49-F238E27FC236}">
                <a16:creationId xmlns:a16="http://schemas.microsoft.com/office/drawing/2014/main" id="{C5AAD61D-6D10-C0B1-4029-CDD7A964FD83}"/>
              </a:ext>
            </a:extLst>
          </p:cNvPr>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9738274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would we say to this headline? Easy to just say correlation doesn’t imply causation – except that it *can*, so this isn’t enough of a response (and it kills conversation). 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2376779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4200056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12404925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1481806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Mediation is a *directed path* where the arrows all point in the same direction.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23387318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note the direction of the arrows has changed. The treatment (X) and the causal effects of X on Y </a:t>
            </a:r>
            <a:r>
              <a:rPr lang="en-US" i="1" dirty="0"/>
              <a:t>collide </a:t>
            </a:r>
            <a:r>
              <a:rPr lang="en-US" i="0" dirty="0"/>
              <a:t>at Z. A collider, on its own, actually closes the backdoor path – there isn’t an open backdoor from X to Y here because of the arrow directions. So actually, you </a:t>
            </a:r>
            <a:r>
              <a:rPr lang="en-US" i="1" dirty="0"/>
              <a:t>don’t </a:t>
            </a:r>
            <a:r>
              <a:rPr lang="en-US" i="0" dirty="0"/>
              <a:t>want to control for Z here, and if you do, you can introduce bias! </a:t>
            </a:r>
          </a:p>
          <a:p>
            <a:endParaRPr lang="en-US" i="0" dirty="0"/>
          </a:p>
          <a:p>
            <a:r>
              <a:rPr lang="en-US" i="0" dirty="0"/>
              <a:t>An example: (there are some other really good ones in SC’s book!) trying to uncover gender-based discrimination in the workplace.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5418250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DAG is a theoretical, hypothesized object. If you tell me how the world works (the DAG) then I can tell you exactly how to “identify” the causal parameter (note: that doesn’t mean I’ll tell you how to estimate it or conduct inference on it). But you have to believe me that the DAG is important (and you can see in our earlier exercise why that isn’t necessarily straightforward). </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24548481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8FBF5-EEAC-9641-7B88-E065D8A7D2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8982D-E780-B67B-20C4-41379372DDC0}"/>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BB5E3297-9193-D7EF-6E42-49A28B94C4D9}"/>
              </a:ext>
            </a:extLst>
          </p:cNvPr>
          <p:cNvSpPr>
            <a:spLocks noGrp="1"/>
          </p:cNvSpPr>
          <p:nvPr>
            <p:ph type="body" idx="1"/>
          </p:nvPr>
        </p:nvSpPr>
        <p:spPr/>
        <p:txBody>
          <a:bodyPr/>
          <a:lstStyle/>
          <a:p>
            <a:endParaRPr lang="en-CA" dirty="0"/>
          </a:p>
          <a:p>
            <a:r>
              <a:rPr lang="en-CA" dirty="0"/>
              <a:t>We’re going to talk about two complementary frameworks today for thinking about moving from associations to causal frameworks: DAGs and PO. They have different strengths so its important to think about them both carefully. </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C740F90-D63B-E442-25F3-A8BE0E198D39}"/>
              </a:ext>
            </a:extLst>
          </p:cNvPr>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26894869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DAG was useful for one set of reasons, but ultimately has flaws that can’t quite be overcome (reverse causality, where does the DAG come from, all kinds of selection, unobservable data, inference and estimation). The PO framework says – what if can get around all of that by literally examining the same person in two different worlds?</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18515151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B7A9C-7135-D32B-DB4D-6D472B35C6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327A1-3A08-A2B0-A77F-2698786EB4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DA5D61-40F8-3DCA-EBDB-F3CABCF2D1D1}"/>
              </a:ext>
            </a:extLst>
          </p:cNvPr>
          <p:cNvSpPr>
            <a:spLocks noGrp="1"/>
          </p:cNvSpPr>
          <p:nvPr>
            <p:ph type="body" idx="1"/>
          </p:nvPr>
        </p:nvSpPr>
        <p:spPr/>
        <p:txBody>
          <a:bodyPr/>
          <a:lstStyle/>
          <a:p>
            <a:r>
              <a:rPr lang="en-US" dirty="0"/>
              <a:t>Superscripts versus subscripts</a:t>
            </a:r>
          </a:p>
        </p:txBody>
      </p:sp>
      <p:sp>
        <p:nvSpPr>
          <p:cNvPr id="4" name="Slide Number Placeholder 3">
            <a:extLst>
              <a:ext uri="{FF2B5EF4-FFF2-40B4-BE49-F238E27FC236}">
                <a16:creationId xmlns:a16="http://schemas.microsoft.com/office/drawing/2014/main" id="{CCAF4D7B-C449-B086-2E5D-20D7FEDFCE35}"/>
              </a:ext>
            </a:extLst>
          </p:cNvPr>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17528765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central problem here? For each individual, we only observe 1 or the other! This is the </a:t>
            </a:r>
            <a:r>
              <a:rPr lang="en-US" b="1" dirty="0"/>
              <a:t>fundamental problem of causal inference</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37863117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observed both outcomes for an individual, calculating the ATE (parameter of interest) would be easy (like in It’s a Wonderful Life). Since we can’t do that, what we do instead is ensure that we observe multiple units so that we can see units receiving each of the various treatments. We then must assume something about the assignment *mechanism* that determines which units receive treatments to say something about the ATE.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4030501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knitting early and often – want to make sure you’re not just coding away in an environment that isn’t going to respond to you. </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1118680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around our problem of only observing one state per individual, we use averages. Expectations will be covered more next lecture – here we’re thinking averages of observed data.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15282966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discuss assumptions in more detail in next lecture (and throughout the course). Note that the two pieces of 1 are related (the second part says basically randomization of D). But this is often violated on its own! Think about taking medicine when you’re sick. </a:t>
            </a:r>
          </a:p>
          <a:p>
            <a:r>
              <a:rPr lang="en-US" dirty="0"/>
              <a:t>* Note that </a:t>
            </a:r>
            <a:r>
              <a:rPr lang="en-US" dirty="0" err="1"/>
              <a:t>unconfoundedness</a:t>
            </a:r>
            <a:r>
              <a:rPr lang="en-US" dirty="0"/>
              <a:t> is still weaker than purely random treatment assignment – it can depend on pretreatment variables in unknown ways, and we can still recover treatment effects provided all of that is *uncorrelated* with the outcome. </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24902951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averages work? Let’s assume that we have some measure of health outcome (satisfaction, years of life, etc.) from a treatment Y1 and no treatment Y0. Suppose we have an oracle (not my word) that gives us both states of the world for all individuals. </a:t>
            </a:r>
          </a:p>
          <a:p>
            <a:endParaRPr lang="en-US" dirty="0"/>
          </a:p>
          <a:p>
            <a:r>
              <a:rPr lang="en-US" dirty="0"/>
              <a:t>What do the assumptions mean here? </a:t>
            </a:r>
          </a:p>
          <a:p>
            <a:pPr marL="228600" indent="-228600">
              <a:buAutoNum type="arabicPeriod"/>
            </a:pPr>
            <a:r>
              <a:rPr lang="en-US" dirty="0"/>
              <a:t>We assume surgery affects outcome, not outcome affecting surgery. We also assume assignment to surgery has nothing to do with relative difference between outcomes across states of the world (no selection). </a:t>
            </a:r>
          </a:p>
          <a:p>
            <a:pPr marL="228600" indent="-228600">
              <a:buAutoNum type="arabicPeriod"/>
            </a:pPr>
            <a:r>
              <a:rPr lang="en-US" dirty="0"/>
              <a:t>We assume we measure outcomes perfectly in each state, and know state assignments perfectly. </a:t>
            </a:r>
          </a:p>
          <a:p>
            <a:pPr marL="228600" indent="-228600">
              <a:buAutoNum type="arabicPeriod"/>
            </a:pPr>
            <a:r>
              <a:rPr lang="en-US" dirty="0"/>
              <a:t>My surgery status doesn’t affect your outcomes (seems okay at first glance, but why might this be violated in practice?)</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16473649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each row / observation containing all relevant information. This is the structure you’ll need for regressions. This is a cross-sectional data set (one row per unit – in this case patient). A panel repeats the observation over time (more next semester). </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20088862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be the ATE for the population (assuming that there are only 10 people in this population). So on average, is the treatment effective? Yes!</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7142117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415D9-C55D-325D-9FAF-C3D03BF105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C14DBE-6495-40DD-63FB-E211D09CB1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52D7CF-B329-F6E3-6EFB-56A6222EFAC8}"/>
              </a:ext>
            </a:extLst>
          </p:cNvPr>
          <p:cNvSpPr>
            <a:spLocks noGrp="1"/>
          </p:cNvSpPr>
          <p:nvPr>
            <p:ph type="body" idx="1"/>
          </p:nvPr>
        </p:nvSpPr>
        <p:spPr/>
        <p:txBody>
          <a:bodyPr/>
          <a:lstStyle/>
          <a:p>
            <a:r>
              <a:rPr lang="en-US" dirty="0"/>
              <a:t>Using Excel to randomly assign to treatment and control groups – not bad</a:t>
            </a:r>
          </a:p>
        </p:txBody>
      </p:sp>
      <p:sp>
        <p:nvSpPr>
          <p:cNvPr id="4" name="Slide Number Placeholder 3">
            <a:extLst>
              <a:ext uri="{FF2B5EF4-FFF2-40B4-BE49-F238E27FC236}">
                <a16:creationId xmlns:a16="http://schemas.microsoft.com/office/drawing/2014/main" id="{3AB5DE4D-25A5-E94A-27B6-8A7531DC486A}"/>
              </a:ext>
            </a:extLst>
          </p:cNvPr>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17017541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BF531-7E20-9670-B30F-AFBD195496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C44999-95CC-D984-21B4-B0E80FD0B6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1EB1D8-1421-6FAD-CBBA-98620BAC4CA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Excel to randomly assign to treatment and control groups – now this is the exact opposite? Why might this happen? </a:t>
            </a:r>
            <a:r>
              <a:rPr lang="en-CA" dirty="0"/>
              <a:t>When do we know if this is a good estimator? We want (1) unbiasedness and (2) consistency.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Importantly in real world data, which of the assumptions that we just mentioned is going to be violated? Selection!</a:t>
            </a:r>
          </a:p>
          <a:p>
            <a:endParaRPr lang="en-US" dirty="0"/>
          </a:p>
        </p:txBody>
      </p:sp>
      <p:sp>
        <p:nvSpPr>
          <p:cNvPr id="4" name="Slide Number Placeholder 3">
            <a:extLst>
              <a:ext uri="{FF2B5EF4-FFF2-40B4-BE49-F238E27FC236}">
                <a16:creationId xmlns:a16="http://schemas.microsoft.com/office/drawing/2014/main" id="{DED58132-4463-D71F-75EC-867032D6DD9A}"/>
              </a:ext>
            </a:extLst>
          </p:cNvPr>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6731510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treatment is still based on the oracle, but now it’s oracle, MD. Why are these the same as the ATT and the ATU? </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2442254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average delta across treated group and untreated group separately. Notice that the untreated units all would lose out from treatment (because they are perfectly assigned). Why are these the same as the ATT and the ATU? </a:t>
            </a:r>
          </a:p>
          <a:p>
            <a:endParaRPr lang="en-US" dirty="0"/>
          </a:p>
          <a:p>
            <a:r>
              <a:rPr lang="en-US" dirty="0"/>
              <a:t>Now what are the problems with this assignment? Violates independence!</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42640370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now get to reality: no oracle. Does averaging work? Note – before, we weren’t talking about “estimating” the ATE because we had all data. Now, we are inherently using a sample </a:t>
            </a:r>
            <a:r>
              <a:rPr lang="en-US" b="1" dirty="0"/>
              <a:t>even if we had population data.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3770351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9B39-6BC9-4E7B-F787-46C7DADCB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94F843-5990-16C9-6AE6-46E4E6821C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16BB52-B4EB-F262-8C65-F316266F5667}"/>
              </a:ext>
            </a:extLst>
          </p:cNvPr>
          <p:cNvSpPr>
            <a:spLocks noGrp="1"/>
          </p:cNvSpPr>
          <p:nvPr>
            <p:ph type="body" idx="1"/>
          </p:nvPr>
        </p:nvSpPr>
        <p:spPr/>
        <p:txBody>
          <a:bodyPr/>
          <a:lstStyle/>
          <a:p>
            <a:r>
              <a:rPr lang="en-US" dirty="0"/>
              <a:t>Example here is Assignment 1 – you should think about answering all of the questions as getting you to a B+ or so. The academic writing and how we discuss these issues is a central part of this course, and so will constitute a chunk of the grade (we will talk about grading later). </a:t>
            </a:r>
          </a:p>
        </p:txBody>
      </p:sp>
      <p:sp>
        <p:nvSpPr>
          <p:cNvPr id="4" name="Slide Number Placeholder 3">
            <a:extLst>
              <a:ext uri="{FF2B5EF4-FFF2-40B4-BE49-F238E27FC236}">
                <a16:creationId xmlns:a16="http://schemas.microsoft.com/office/drawing/2014/main" id="{FF5823E6-0F66-AF68-66AD-B9B0FDA3D42F}"/>
              </a:ext>
            </a:extLst>
          </p:cNvPr>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20245411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do we know if this is a good estimator? We want (1) unbiasedness and (2) consistency. </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12215577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econometrics comes in (more than just the math and stats)</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280816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selection is who got the treatment – sicker patients get surgery, this changes the underlying nature of our data set. Treatment is not independently assigned (in DAG language? This is confounding)</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23453893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is why simple differences in means don’t capture causality!</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20439221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What does the independence assumption mean? It means that treatment does </a:t>
            </a:r>
            <a:r>
              <a:rPr lang="en-US" b="1" dirty="0"/>
              <a:t>not </a:t>
            </a:r>
            <a:r>
              <a:rPr lang="en-US" b="0" dirty="0"/>
              <a:t>change potential outcome. Doesn’t mean that treatment has no effect (that’s the first one). Nor does it mean that if your outcomes are the same in a single state of the world (this one is weirder). </a:t>
            </a:r>
            <a:r>
              <a:rPr lang="en-US" dirty="0"/>
              <a:t>Proof for this is on page 137 of SC. </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35393686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Examples abound: selection, truncated samples, etc. Most of our class will deal with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1489816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great power, great responsibility</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14960704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B17F5-2058-2424-FEAC-8FDD16EEA9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35315-7D6B-8028-AEE1-BE5C6F6739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5ADD9D-D27F-CF91-5E2F-2855D7500E42}"/>
              </a:ext>
            </a:extLst>
          </p:cNvPr>
          <p:cNvSpPr>
            <a:spLocks noGrp="1"/>
          </p:cNvSpPr>
          <p:nvPr>
            <p:ph type="body" idx="1"/>
          </p:nvPr>
        </p:nvSpPr>
        <p:spPr/>
        <p:txBody>
          <a:bodyPr/>
          <a:lstStyle/>
          <a:p>
            <a:r>
              <a:rPr lang="en-US" dirty="0"/>
              <a:t>With great power, great responsibility</a:t>
            </a:r>
          </a:p>
        </p:txBody>
      </p:sp>
      <p:sp>
        <p:nvSpPr>
          <p:cNvPr id="4" name="Slide Number Placeholder 3">
            <a:extLst>
              <a:ext uri="{FF2B5EF4-FFF2-40B4-BE49-F238E27FC236}">
                <a16:creationId xmlns:a16="http://schemas.microsoft.com/office/drawing/2014/main" id="{4480BD2E-81D1-1923-6FBC-1B52387122C6}"/>
              </a:ext>
            </a:extLst>
          </p:cNvPr>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2315754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BA434-3F27-D66E-E6F6-68E46F0B0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AFF629-2FA5-81C4-5F3A-18E61883CA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9D149A-36BC-FDF3-922F-419B5514D210}"/>
              </a:ext>
            </a:extLst>
          </p:cNvPr>
          <p:cNvSpPr>
            <a:spLocks noGrp="1"/>
          </p:cNvSpPr>
          <p:nvPr>
            <p:ph type="body" idx="1"/>
          </p:nvPr>
        </p:nvSpPr>
        <p:spPr/>
        <p:txBody>
          <a:bodyPr/>
          <a:lstStyle/>
          <a:p>
            <a:r>
              <a:rPr lang="en-US" dirty="0"/>
              <a:t>Drawn from </a:t>
            </a:r>
            <a:r>
              <a:rPr lang="en-US" dirty="0" err="1"/>
              <a:t>Imbens</a:t>
            </a:r>
            <a:r>
              <a:rPr lang="en-US" dirty="0"/>
              <a:t>’ paper. What observed cofounders exist? What unobserved variables might confound this? </a:t>
            </a:r>
          </a:p>
        </p:txBody>
      </p:sp>
      <p:sp>
        <p:nvSpPr>
          <p:cNvPr id="4" name="Slide Number Placeholder 3">
            <a:extLst>
              <a:ext uri="{FF2B5EF4-FFF2-40B4-BE49-F238E27FC236}">
                <a16:creationId xmlns:a16="http://schemas.microsoft.com/office/drawing/2014/main" id="{0A3FA461-89C2-ECEF-5532-2A2A26BFAE84}"/>
              </a:ext>
            </a:extLst>
          </p:cNvPr>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619199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BA1EF-93B0-3C01-EFC4-E50EBE6D64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3A7466-C3B8-4BCE-5041-D795FAE87A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C1431B-9928-0E5D-87E7-18ED288A6096}"/>
              </a:ext>
            </a:extLst>
          </p:cNvPr>
          <p:cNvSpPr>
            <a:spLocks noGrp="1"/>
          </p:cNvSpPr>
          <p:nvPr>
            <p:ph type="body" idx="1"/>
          </p:nvPr>
        </p:nvSpPr>
        <p:spPr/>
        <p:txBody>
          <a:bodyPr/>
          <a:lstStyle/>
          <a:p>
            <a:r>
              <a:rPr lang="en-US" dirty="0"/>
              <a:t>This is the value of DAGs, we can draw these easily! But how can we deal with this?</a:t>
            </a:r>
          </a:p>
        </p:txBody>
      </p:sp>
      <p:sp>
        <p:nvSpPr>
          <p:cNvPr id="4" name="Slide Number Placeholder 3">
            <a:extLst>
              <a:ext uri="{FF2B5EF4-FFF2-40B4-BE49-F238E27FC236}">
                <a16:creationId xmlns:a16="http://schemas.microsoft.com/office/drawing/2014/main" id="{988C51D4-9B5A-EC97-7FD2-4BF80E8B7CCD}"/>
              </a:ext>
            </a:extLst>
          </p:cNvPr>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559698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Parts of the assignment drawn straight from ChatGPT with insufficient checks/editing will be deducted points (including a 0 score for AI without any changes). </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6704973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A55C8-6DB3-5727-093D-457439CCDA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C0A3C-2257-574A-8B3D-631C6C592D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356835-2A28-8454-2024-D43DD4DF8D7D}"/>
              </a:ext>
            </a:extLst>
          </p:cNvPr>
          <p:cNvSpPr>
            <a:spLocks noGrp="1"/>
          </p:cNvSpPr>
          <p:nvPr>
            <p:ph type="body" idx="1"/>
          </p:nvPr>
        </p:nvSpPr>
        <p:spPr/>
        <p:txBody>
          <a:bodyPr/>
          <a:lstStyle/>
          <a:p>
            <a:r>
              <a:rPr lang="en-US" dirty="0"/>
              <a:t>Here are two possible approaches – both are instrumental varaibles approaches (we will cover these later) and find something correlated with the exposure but not with the unobserved confounder. But the DAG doesn’t tell us all of the assumptions here, or the differences between these two models? They should return the same treatment effect, right? Maybe, maybe not! This is where the PO model can be more useful. </a:t>
            </a:r>
          </a:p>
        </p:txBody>
      </p:sp>
      <p:sp>
        <p:nvSpPr>
          <p:cNvPr id="4" name="Slide Number Placeholder 3">
            <a:extLst>
              <a:ext uri="{FF2B5EF4-FFF2-40B4-BE49-F238E27FC236}">
                <a16:creationId xmlns:a16="http://schemas.microsoft.com/office/drawing/2014/main" id="{D3091C54-CC03-D2E5-C9F7-05FA2E541FBA}"/>
              </a:ext>
            </a:extLst>
          </p:cNvPr>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8117920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notes on model testing. Confirmation and publication biases abound in literature. You can believe in your hypothesis and do a project that tests it (this is part of the scientific method!) but you should just as earnestly try to disprove it (that’s how you know your DAG is wrong, for example). Science should be about </a:t>
            </a:r>
            <a:r>
              <a:rPr lang="en-US" b="1" dirty="0"/>
              <a:t>knowledge </a:t>
            </a:r>
            <a:r>
              <a:rPr lang="en-US" b="0" dirty="0"/>
              <a:t>, not politics or storytelling. Use the data hacking website if you have time.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25769609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FC6DF-9876-7445-6294-DA3381B2C8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89BE1-818C-B6FF-6565-7D054505A5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5A65EF-5360-8A84-DE75-8AE925F04588}"/>
              </a:ext>
            </a:extLst>
          </p:cNvPr>
          <p:cNvSpPr>
            <a:spLocks noGrp="1"/>
          </p:cNvSpPr>
          <p:nvPr>
            <p:ph type="body" idx="1"/>
          </p:nvPr>
        </p:nvSpPr>
        <p:spPr/>
        <p:txBody>
          <a:bodyPr/>
          <a:lstStyle/>
          <a:p>
            <a:r>
              <a:rPr lang="en-US" dirty="0"/>
              <a:t>With great power, great responsibility</a:t>
            </a:r>
          </a:p>
        </p:txBody>
      </p:sp>
      <p:sp>
        <p:nvSpPr>
          <p:cNvPr id="4" name="Slide Number Placeholder 3">
            <a:extLst>
              <a:ext uri="{FF2B5EF4-FFF2-40B4-BE49-F238E27FC236}">
                <a16:creationId xmlns:a16="http://schemas.microsoft.com/office/drawing/2014/main" id="{695ED66A-48E6-368B-B657-F2C46B80257C}"/>
              </a:ext>
            </a:extLst>
          </p:cNvPr>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33938705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2848912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9AA4B-8F4E-0B5D-03D9-511B08F365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7CE5A1-BB26-4E53-3C15-179CB3C49F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2E00DC-DE82-2971-4CE6-138E8BD1D92C}"/>
              </a:ext>
            </a:extLst>
          </p:cNvPr>
          <p:cNvSpPr>
            <a:spLocks noGrp="1"/>
          </p:cNvSpPr>
          <p:nvPr>
            <p:ph type="body" idx="1"/>
          </p:nvPr>
        </p:nvSpPr>
        <p:spPr/>
        <p:txBody>
          <a:bodyPr/>
          <a:lstStyle/>
          <a:p>
            <a:r>
              <a:rPr lang="en-US" dirty="0"/>
              <a:t>Thank you all for being helpful (</a:t>
            </a:r>
            <a:r>
              <a:rPr lang="en-US" dirty="0" err="1"/>
              <a:t>ish</a:t>
            </a:r>
            <a:r>
              <a:rPr lang="en-US" dirty="0"/>
              <a:t>) in responding to the survey! I’m sorry I can’t accommodate everyone’s preferences here. This is my solution given our current class size and your survey responses. This isn’t just to get around Chat GPT (although that’s a bit motivator). It’s also because graduate level skills involve being able to cogently, precisely, and pithily explain your reasoning and work as well as actually doing the work. </a:t>
            </a:r>
            <a:r>
              <a:rPr lang="en-US" u="sng" dirty="0"/>
              <a:t>The conversation is just as important as the code. </a:t>
            </a:r>
          </a:p>
        </p:txBody>
      </p:sp>
      <p:sp>
        <p:nvSpPr>
          <p:cNvPr id="4" name="Slide Number Placeholder 3">
            <a:extLst>
              <a:ext uri="{FF2B5EF4-FFF2-40B4-BE49-F238E27FC236}">
                <a16:creationId xmlns:a16="http://schemas.microsoft.com/office/drawing/2014/main" id="{5B2C6AF0-1851-968C-2319-8C84E4B0C9D8}"/>
              </a:ext>
            </a:extLst>
          </p:cNvPr>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1569504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12/10/2025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12/10/2025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12/10/2025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12/10/2025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12/10/2025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hatgpt.com/share/677d4e1b-46f0-8000-9cd8-e09f628f7795"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rstudio.com/"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github.com/alex-hoagland/HAD5744_2022F/discussions" TargetMode="External"/><Relationship Id="rId5" Type="http://schemas.openxmlformats.org/officeDocument/2006/relationships/hyperlink" Target="https://github.com/alex-hoagland/HAD5744_2022F" TargetMode="External"/><Relationship Id="rId4" Type="http://schemas.openxmlformats.org/officeDocument/2006/relationships/hyperlink" Target="https://rstudio.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jacobjameson.github.io/Intro%20R.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tylervigen.com/spurious-correlation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calendly.com/Hoagland-office-hour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evalf22.classes.andrewheiss.com/example/dags.html"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projects.fivethirtyeight.com/p-hacking/"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800"/>
            <a:ext cx="11353800" cy="1894362"/>
          </a:xfrm>
        </p:spPr>
        <p:txBody>
          <a:bodyPr>
            <a:normAutofit fontScale="90000"/>
          </a:bodyPr>
          <a:lstStyle/>
          <a:p>
            <a:r>
              <a:rPr lang="en-US" dirty="0"/>
              <a:t>Quantitative Methods in HSR I </a:t>
            </a:r>
          </a:p>
        </p:txBody>
      </p:sp>
      <p:sp>
        <p:nvSpPr>
          <p:cNvPr id="3" name="Subtitle 2"/>
          <p:cNvSpPr>
            <a:spLocks noGrp="1"/>
          </p:cNvSpPr>
          <p:nvPr>
            <p:ph type="subTitle" idx="1"/>
          </p:nvPr>
        </p:nvSpPr>
        <p:spPr>
          <a:xfrm>
            <a:off x="762000" y="4191000"/>
            <a:ext cx="10591800" cy="1981200"/>
          </a:xfrm>
        </p:spPr>
        <p:txBody>
          <a:bodyPr>
            <a:noAutofit/>
          </a:bodyPr>
          <a:lstStyle/>
          <a:p>
            <a:pPr>
              <a:spcBef>
                <a:spcPts val="0"/>
              </a:spcBef>
              <a:spcAft>
                <a:spcPts val="0"/>
              </a:spcAft>
            </a:pPr>
            <a:r>
              <a:rPr lang="en-US" dirty="0"/>
              <a:t>Lecture 1: </a:t>
            </a:r>
            <a:r>
              <a:rPr lang="en-US" b="1" dirty="0"/>
              <a:t>Understanding the Determinants of Health Outcomes:</a:t>
            </a:r>
          </a:p>
          <a:p>
            <a:pPr>
              <a:spcBef>
                <a:spcPts val="0"/>
              </a:spcBef>
              <a:spcAft>
                <a:spcPts val="0"/>
              </a:spcAft>
            </a:pPr>
            <a:r>
              <a:rPr lang="en-US" b="1" dirty="0"/>
              <a:t>		DAGs and Potential Outcomes </a:t>
            </a:r>
            <a:endParaRPr lang="en-US" dirty="0"/>
          </a:p>
          <a:p>
            <a:r>
              <a:rPr lang="en-US" dirty="0"/>
              <a:t>September 8, 2025</a:t>
            </a:r>
          </a:p>
          <a:p>
            <a:endParaRPr lang="en-US" dirty="0"/>
          </a:p>
          <a:p>
            <a:r>
              <a:rPr lang="en-US" dirty="0"/>
              <a:t>HAD5744 </a:t>
            </a:r>
            <a:r>
              <a:rPr lang="en-US" dirty="0">
                <a:sym typeface="Symbol" panose="05050102010706020507" pitchFamily="18" charset="2"/>
              </a:rPr>
              <a:t> </a:t>
            </a:r>
            <a:r>
              <a:rPr lang="en-US"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1292192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b="1"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Referee Reports:</a:t>
            </a:r>
            <a:endParaRPr lang="en-US" sz="2400" i="1" dirty="0">
              <a:effectLst/>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r>
              <a:rPr lang="en-US" sz="2400" dirty="0">
                <a:effectLst/>
                <a:latin typeface="Times New Roman" panose="02020603050405020304" pitchFamily="18" charset="0"/>
                <a:ea typeface="Calibri" panose="020F0502020204030204" pitchFamily="34" charset="0"/>
              </a:rPr>
              <a:t>  Critical evaluation of a recent HSR paper</a:t>
            </a:r>
          </a:p>
          <a:p>
            <a:pPr marR="222250" algn="just">
              <a:spcBef>
                <a:spcPts val="45"/>
              </a:spcBef>
              <a:spcAft>
                <a:spcPts val="0"/>
              </a:spcAft>
            </a:pPr>
            <a:r>
              <a:rPr lang="en-US" sz="2400" dirty="0">
                <a:effectLst/>
                <a:latin typeface="Times New Roman" panose="02020603050405020304" pitchFamily="18" charset="0"/>
                <a:ea typeface="Calibri" panose="020F0502020204030204" pitchFamily="34" charset="0"/>
              </a:rPr>
              <a:t>Evaluating statistical (internal) validity and causal inference techniques</a:t>
            </a:r>
          </a:p>
          <a:p>
            <a:pPr marR="222250" algn="just">
              <a:spcBef>
                <a:spcPts val="45"/>
              </a:spcBef>
              <a:spcAft>
                <a:spcPts val="0"/>
              </a:spcAft>
            </a:pPr>
            <a:r>
              <a:rPr lang="en-US" sz="2400" dirty="0">
                <a:ea typeface="Calibri" panose="020F0502020204030204" pitchFamily="34" charset="0"/>
              </a:rPr>
              <a:t>Provide</a:t>
            </a:r>
            <a:r>
              <a:rPr lang="en-US" sz="2400" dirty="0">
                <a:effectLst/>
                <a:latin typeface="Times New Roman" panose="02020603050405020304" pitchFamily="18" charset="0"/>
                <a:ea typeface="Calibri" panose="020F0502020204030204" pitchFamily="34" charset="0"/>
              </a:rPr>
              <a:t> suggestions for improvement and future work</a:t>
            </a:r>
          </a:p>
          <a:p>
            <a:pPr marR="222250" algn="just">
              <a:spcBef>
                <a:spcPts val="45"/>
              </a:spcBef>
              <a:spcAft>
                <a:spcPts val="0"/>
              </a:spcAft>
            </a:pPr>
            <a:r>
              <a:rPr lang="en-US" sz="2400" dirty="0">
                <a:ea typeface="Calibri" panose="020F0502020204030204" pitchFamily="34" charset="0"/>
              </a:rPr>
              <a:t>Paper options are on GitHub</a:t>
            </a:r>
            <a:r>
              <a:rPr lang="en-US" sz="2400" dirty="0">
                <a:effectLst/>
                <a:latin typeface="Times New Roman" panose="02020603050405020304" pitchFamily="18" charset="0"/>
                <a:ea typeface="Calibri" panose="020F0502020204030204" pitchFamily="34" charset="0"/>
              </a:rPr>
              <a:t> </a:t>
            </a:r>
          </a:p>
          <a:p>
            <a:pPr marR="222250" algn="just">
              <a:spcBef>
                <a:spcPts val="45"/>
              </a:spcBef>
              <a:spcAft>
                <a:spcPts val="0"/>
              </a:spcAft>
            </a:pPr>
            <a:r>
              <a:rPr lang="en-US" sz="2400" b="1" dirty="0">
                <a:ea typeface="Calibri" panose="020F0502020204030204" pitchFamily="34" charset="0"/>
              </a:rPr>
              <a:t>Yo</a:t>
            </a:r>
            <a:r>
              <a:rPr lang="en-US" sz="2400" b="1" dirty="0">
                <a:effectLst/>
                <a:latin typeface="Times New Roman" panose="02020603050405020304" pitchFamily="18" charset="0"/>
                <a:ea typeface="Calibri" panose="020F0502020204030204" pitchFamily="34" charset="0"/>
              </a:rPr>
              <a:t>u must select papers from two different topics.</a:t>
            </a:r>
            <a:endParaRPr lang="en-US" sz="2400" dirty="0">
              <a:effectLst/>
              <a:latin typeface="Times New Roman" panose="02020603050405020304" pitchFamily="18" charset="0"/>
              <a:ea typeface="Calibri" panose="020F0502020204030204" pitchFamily="34" charset="0"/>
            </a:endParaRPr>
          </a:p>
          <a:p>
            <a:pPr marR="222250" algn="just">
              <a:spcBef>
                <a:spcPts val="45"/>
              </a:spcBef>
              <a:spcAft>
                <a:spcPts val="0"/>
              </a:spcAft>
            </a:pPr>
            <a:r>
              <a:rPr lang="en-US" sz="2400" b="1" dirty="0">
                <a:effectLst/>
                <a:latin typeface="Times New Roman" panose="02020603050405020304" pitchFamily="18" charset="0"/>
                <a:ea typeface="Calibri" panose="020F0502020204030204" pitchFamily="34" charset="0"/>
              </a:rPr>
              <a:t>Reports are due one week after the topic has been covered in class. </a:t>
            </a:r>
          </a:p>
          <a:p>
            <a:pPr marL="0" marR="222250" indent="0" algn="just">
              <a:spcBef>
                <a:spcPts val="45"/>
              </a:spcBef>
              <a:spcAft>
                <a:spcPts val="0"/>
              </a:spcAft>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737296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b="1" i="1" dirty="0">
                <a:solidFill>
                  <a:srgbClr val="0070C0"/>
                </a:solidFill>
                <a:ea typeface="Calibri" panose="020F0502020204030204" pitchFamily="34" charset="0"/>
                <a:cs typeface="Times New Roman" panose="02020603050405020304" pitchFamily="18" charset="0"/>
              </a:rPr>
              <a:t>Major Paper</a:t>
            </a:r>
            <a:r>
              <a:rPr lang="en-US" sz="2400" b="1"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30" dirty="0">
                <a:latin typeface="Times New Roman" panose="02020603050405020304" pitchFamily="18" charset="0"/>
                <a:ea typeface="Calibri" panose="020F0502020204030204" pitchFamily="34" charset="0"/>
                <a:cs typeface="Times New Roman" panose="02020603050405020304" pitchFamily="18" charset="0"/>
              </a:rPr>
              <a:t> I</a:t>
            </a:r>
            <a:r>
              <a:rPr lang="en-US" sz="2400" spc="-5" dirty="0">
                <a:latin typeface="Times New Roman" panose="02020603050405020304" pitchFamily="18" charset="0"/>
                <a:ea typeface="Calibri" panose="020F0502020204030204" pitchFamily="34" charset="0"/>
                <a:cs typeface="Times New Roman" panose="02020603050405020304" pitchFamily="18" charset="0"/>
              </a:rPr>
              <a:t>nvestigation</a:t>
            </a:r>
            <a:r>
              <a:rPr lang="en-US" sz="2400" spc="41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3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2400" spc="-5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research</a:t>
            </a:r>
            <a:r>
              <a:rPr lang="en-US" sz="2400" spc="-45" dirty="0">
                <a:latin typeface="Times New Roman" panose="02020603050405020304" pitchFamily="18" charset="0"/>
                <a:ea typeface="Calibri" panose="020F0502020204030204" pitchFamily="34" charset="0"/>
                <a:cs typeface="Times New Roman" panose="02020603050405020304" pitchFamily="18" charset="0"/>
              </a:rPr>
              <a:t> </a:t>
            </a:r>
            <a:r>
              <a:rPr lang="en-US" sz="2400" spc="-5" dirty="0">
                <a:latin typeface="Times New Roman" panose="02020603050405020304" pitchFamily="18" charset="0"/>
                <a:ea typeface="Calibri" panose="020F0502020204030204" pitchFamily="34" charset="0"/>
                <a:cs typeface="Times New Roman" panose="02020603050405020304" pitchFamily="18" charset="0"/>
              </a:rPr>
              <a:t>question</a:t>
            </a:r>
            <a:r>
              <a:rPr lang="en-US" sz="2400" spc="-3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4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your</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own</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choosing</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p>
          <a:p>
            <a:pPr marR="73660">
              <a:lnSpc>
                <a:spcPct val="100000"/>
              </a:lnSpc>
              <a:spcBef>
                <a:spcPts val="0"/>
              </a:spcBef>
              <a:spcAft>
                <a:spcPts val="0"/>
              </a:spcAft>
            </a:pPr>
            <a:r>
              <a:rPr lang="en-US" sz="2400" b="1"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Pair up in groups of 2-5 to produce a paper.</a:t>
            </a:r>
          </a:p>
          <a:p>
            <a:pPr marR="73660">
              <a:lnSpc>
                <a:spcPct val="100000"/>
              </a:lnSpc>
              <a:spcBef>
                <a:spcPts val="0"/>
              </a:spcBef>
              <a:spcAft>
                <a:spcPts val="0"/>
              </a:spcAft>
            </a:pPr>
            <a:r>
              <a:rPr lang="en-US" sz="2400" spc="-5" dirty="0">
                <a:latin typeface="Times New Roman" panose="02020603050405020304" pitchFamily="18" charset="0"/>
                <a:ea typeface="Calibri" panose="020F0502020204030204" pitchFamily="34" charset="0"/>
                <a:cs typeface="Times New Roman" panose="02020603050405020304" pitchFamily="18" charset="0"/>
              </a:rPr>
              <a:t>Research question &amp; paper structure should match your emphasis but incorporate methods learned in this course </a:t>
            </a:r>
          </a:p>
          <a:p>
            <a:pPr marR="73660">
              <a:lnSpc>
                <a:spcPct val="100000"/>
              </a:lnSpc>
              <a:spcBef>
                <a:spcPts val="0"/>
              </a:spcBef>
              <a:spcAft>
                <a:spcPts val="0"/>
              </a:spcAft>
            </a:pPr>
            <a:r>
              <a:rPr lang="en-US" sz="2400" spc="-5" dirty="0">
                <a:ea typeface="Calibri" panose="020F0502020204030204" pitchFamily="34" charset="0"/>
                <a:cs typeface="Times New Roman" panose="02020603050405020304" pitchFamily="18" charset="0"/>
              </a:rPr>
              <a:t>Follow structure of a leading journal</a:t>
            </a:r>
          </a:p>
          <a:p>
            <a:pPr marR="73660">
              <a:lnSpc>
                <a:spcPct val="100000"/>
              </a:lnSpc>
              <a:spcBef>
                <a:spcPts val="0"/>
              </a:spcBef>
              <a:spcAft>
                <a:spcPts val="0"/>
              </a:spcAft>
            </a:pPr>
            <a:r>
              <a:rPr lang="en-US" sz="2400" spc="-5" dirty="0">
                <a:latin typeface="Times New Roman" panose="02020603050405020304" pitchFamily="18" charset="0"/>
                <a:ea typeface="Calibri" panose="020F0502020204030204" pitchFamily="34" charset="0"/>
                <a:cs typeface="Times New Roman" panose="02020603050405020304" pitchFamily="18" charset="0"/>
              </a:rPr>
              <a:t>It must also include a contribution statement listing each author’s unique role in producing the final project, agreed upon by all project team members. </a:t>
            </a: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267218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B7591-F0FD-5A4E-1A09-7FCE0482AA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93C384-4380-72BA-8091-750AE25D1A38}"/>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FC0976F2-5A75-A5AC-DA79-3D596E92E347}"/>
              </a:ext>
            </a:extLst>
          </p:cNvPr>
          <p:cNvSpPr>
            <a:spLocks noGrp="1"/>
          </p:cNvSpPr>
          <p:nvPr>
            <p:ph idx="1"/>
          </p:nvPr>
        </p:nvSpPr>
        <p:spPr>
          <a:xfrm>
            <a:off x="228600" y="1219200"/>
            <a:ext cx="10668000" cy="4960939"/>
          </a:xfrm>
        </p:spPr>
        <p:txBody>
          <a:bodyPr>
            <a:noAutofit/>
          </a:bodyPr>
          <a:lstStyle/>
          <a:p>
            <a:pPr marL="0" indent="0">
              <a:buNone/>
            </a:pPr>
            <a:r>
              <a:rPr lang="en-US" sz="2800" dirty="0">
                <a:cs typeface="Times New Roman" panose="02020603050405020304" pitchFamily="18" charset="0"/>
              </a:rPr>
              <a:t>Course policy on generative AI: use it carefully, take responsibility for your work (and learning), and do not plagiarize</a:t>
            </a:r>
          </a:p>
          <a:p>
            <a:pPr marL="0" indent="0">
              <a:buNone/>
            </a:pPr>
            <a:r>
              <a:rPr lang="en-US" sz="2800" dirty="0">
                <a:cs typeface="Times New Roman" panose="02020603050405020304" pitchFamily="18" charset="0"/>
              </a:rPr>
              <a:t>Generative AI has </a:t>
            </a:r>
            <a:r>
              <a:rPr lang="en-US" sz="2800" b="1" dirty="0">
                <a:cs typeface="Times New Roman" panose="02020603050405020304" pitchFamily="18" charset="0"/>
              </a:rPr>
              <a:t>strengths </a:t>
            </a:r>
            <a:r>
              <a:rPr lang="en-US" sz="2800" dirty="0">
                <a:cs typeface="Times New Roman" panose="02020603050405020304" pitchFamily="18" charset="0"/>
              </a:rPr>
              <a:t>and </a:t>
            </a:r>
            <a:r>
              <a:rPr lang="en-US" sz="2800" b="1" dirty="0">
                <a:cs typeface="Times New Roman" panose="02020603050405020304" pitchFamily="18" charset="0"/>
              </a:rPr>
              <a:t>weaknesses</a:t>
            </a:r>
            <a:r>
              <a:rPr lang="en-US" sz="2800" dirty="0">
                <a:cs typeface="Times New Roman" panose="02020603050405020304" pitchFamily="18" charset="0"/>
              </a:rPr>
              <a:t> in quant research</a:t>
            </a:r>
          </a:p>
          <a:p>
            <a:pPr marL="0" indent="0">
              <a:buNone/>
            </a:pPr>
            <a:endParaRPr lang="en-US" sz="2800" dirty="0">
              <a:cs typeface="Times New Roman" panose="02020603050405020304" pitchFamily="18" charset="0"/>
            </a:endParaRPr>
          </a:p>
        </p:txBody>
      </p:sp>
      <p:sp>
        <p:nvSpPr>
          <p:cNvPr id="5" name="Title 1">
            <a:extLst>
              <a:ext uri="{FF2B5EF4-FFF2-40B4-BE49-F238E27FC236}">
                <a16:creationId xmlns:a16="http://schemas.microsoft.com/office/drawing/2014/main" id="{B78E58F5-C9A4-4041-DC15-D6C68385CF61}"/>
              </a:ext>
            </a:extLst>
          </p:cNvPr>
          <p:cNvSpPr txBox="1">
            <a:spLocks/>
          </p:cNvSpPr>
          <p:nvPr/>
        </p:nvSpPr>
        <p:spPr>
          <a:xfrm>
            <a:off x="222389" y="365760"/>
            <a:ext cx="1073212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about Chat-GPT? </a:t>
            </a:r>
          </a:p>
        </p:txBody>
      </p:sp>
      <p:pic>
        <p:nvPicPr>
          <p:cNvPr id="6" name="Picture 5">
            <a:extLst>
              <a:ext uri="{FF2B5EF4-FFF2-40B4-BE49-F238E27FC236}">
                <a16:creationId xmlns:a16="http://schemas.microsoft.com/office/drawing/2014/main" id="{4536DE50-FB48-DA09-D74C-748E314E745F}"/>
              </a:ext>
            </a:extLst>
          </p:cNvPr>
          <p:cNvPicPr>
            <a:picLocks noChangeAspect="1"/>
          </p:cNvPicPr>
          <p:nvPr/>
        </p:nvPicPr>
        <p:blipFill>
          <a:blip r:embed="rId3"/>
          <a:stretch>
            <a:fillRect/>
          </a:stretch>
        </p:blipFill>
        <p:spPr>
          <a:xfrm>
            <a:off x="304800" y="2667000"/>
            <a:ext cx="9067800" cy="4297785"/>
          </a:xfrm>
          <a:prstGeom prst="rect">
            <a:avLst/>
          </a:prstGeom>
        </p:spPr>
      </p:pic>
    </p:spTree>
    <p:extLst>
      <p:ext uri="{BB962C8B-B14F-4D97-AF65-F5344CB8AC3E}">
        <p14:creationId xmlns:p14="http://schemas.microsoft.com/office/powerpoint/2010/main" val="878995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C22CE-DA7B-FCDC-95B9-CA557AAA4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30900-102F-847F-883F-B464607C284F}"/>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565DB682-5123-8B8F-3A01-5C5DD9934A9F}"/>
              </a:ext>
            </a:extLst>
          </p:cNvPr>
          <p:cNvSpPr>
            <a:spLocks noGrp="1"/>
          </p:cNvSpPr>
          <p:nvPr>
            <p:ph idx="1"/>
          </p:nvPr>
        </p:nvSpPr>
        <p:spPr>
          <a:xfrm>
            <a:off x="228600" y="1219200"/>
            <a:ext cx="10668000" cy="4960939"/>
          </a:xfrm>
        </p:spPr>
        <p:txBody>
          <a:bodyPr>
            <a:noAutofit/>
          </a:bodyPr>
          <a:lstStyle/>
          <a:p>
            <a:pPr marL="0" indent="0">
              <a:buNone/>
            </a:pPr>
            <a:r>
              <a:rPr lang="en-US" sz="2800" dirty="0">
                <a:cs typeface="Times New Roman" panose="02020603050405020304" pitchFamily="18" charset="0"/>
              </a:rPr>
              <a:t>Course policy on generative AI: use it carefully, take responsibility for your work (and learning), and do not plagiarize</a:t>
            </a:r>
          </a:p>
          <a:p>
            <a:pPr marL="0" indent="0">
              <a:buNone/>
            </a:pPr>
            <a:r>
              <a:rPr lang="en-US" sz="2800" dirty="0">
                <a:cs typeface="Times New Roman" panose="02020603050405020304" pitchFamily="18" charset="0"/>
              </a:rPr>
              <a:t>Generative AI has </a:t>
            </a:r>
            <a:r>
              <a:rPr lang="en-US" sz="2800" b="1" dirty="0">
                <a:cs typeface="Times New Roman" panose="02020603050405020304" pitchFamily="18" charset="0"/>
              </a:rPr>
              <a:t>strengths </a:t>
            </a:r>
            <a:r>
              <a:rPr lang="en-US" sz="2800" dirty="0">
                <a:cs typeface="Times New Roman" panose="02020603050405020304" pitchFamily="18" charset="0"/>
              </a:rPr>
              <a:t>and </a:t>
            </a:r>
            <a:r>
              <a:rPr lang="en-US" sz="2800" b="1" dirty="0">
                <a:cs typeface="Times New Roman" panose="02020603050405020304" pitchFamily="18" charset="0"/>
              </a:rPr>
              <a:t>weaknesses</a:t>
            </a:r>
            <a:r>
              <a:rPr lang="en-US" sz="2800" dirty="0">
                <a:cs typeface="Times New Roman" panose="02020603050405020304" pitchFamily="18" charset="0"/>
              </a:rPr>
              <a:t> in quant research</a:t>
            </a:r>
          </a:p>
          <a:p>
            <a:pPr marL="0" indent="0">
              <a:buNone/>
            </a:pPr>
            <a:r>
              <a:rPr lang="en-US" sz="2800" dirty="0">
                <a:cs typeface="Times New Roman" panose="02020603050405020304" pitchFamily="18" charset="0"/>
              </a:rPr>
              <a:t>Case study: </a:t>
            </a:r>
            <a:r>
              <a:rPr lang="en-CA" sz="2800" dirty="0">
                <a:hlinkClick r:id="rId3"/>
              </a:rPr>
              <a:t>here</a:t>
            </a:r>
            <a:r>
              <a:rPr lang="en-CA" sz="2800" dirty="0"/>
              <a:t>. </a:t>
            </a:r>
            <a:endParaRPr lang="en-US" sz="2800" dirty="0">
              <a:cs typeface="Times New Roman" panose="02020603050405020304" pitchFamily="18" charset="0"/>
            </a:endParaRPr>
          </a:p>
          <a:p>
            <a:pPr marL="0" indent="0">
              <a:buNone/>
            </a:pPr>
            <a:endParaRPr lang="en-US" sz="2800" dirty="0">
              <a:cs typeface="Times New Roman" panose="02020603050405020304" pitchFamily="18" charset="0"/>
            </a:endParaRPr>
          </a:p>
        </p:txBody>
      </p:sp>
      <p:sp>
        <p:nvSpPr>
          <p:cNvPr id="5" name="Title 1">
            <a:extLst>
              <a:ext uri="{FF2B5EF4-FFF2-40B4-BE49-F238E27FC236}">
                <a16:creationId xmlns:a16="http://schemas.microsoft.com/office/drawing/2014/main" id="{59CED9AE-9FD1-F24B-AAA4-A145C86ED1FF}"/>
              </a:ext>
            </a:extLst>
          </p:cNvPr>
          <p:cNvSpPr txBox="1">
            <a:spLocks/>
          </p:cNvSpPr>
          <p:nvPr/>
        </p:nvSpPr>
        <p:spPr>
          <a:xfrm>
            <a:off x="222389" y="365760"/>
            <a:ext cx="1073212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about Chat-GPT? </a:t>
            </a:r>
          </a:p>
        </p:txBody>
      </p:sp>
      <p:pic>
        <p:nvPicPr>
          <p:cNvPr id="6" name="Picture 5">
            <a:extLst>
              <a:ext uri="{FF2B5EF4-FFF2-40B4-BE49-F238E27FC236}">
                <a16:creationId xmlns:a16="http://schemas.microsoft.com/office/drawing/2014/main" id="{804ACE2F-CD3D-7897-10BC-DEDFCAC3C49E}"/>
              </a:ext>
            </a:extLst>
          </p:cNvPr>
          <p:cNvPicPr>
            <a:picLocks noChangeAspect="1"/>
          </p:cNvPicPr>
          <p:nvPr/>
        </p:nvPicPr>
        <p:blipFill>
          <a:blip r:embed="rId4"/>
          <a:stretch>
            <a:fillRect/>
          </a:stretch>
        </p:blipFill>
        <p:spPr>
          <a:xfrm>
            <a:off x="1752600" y="3720093"/>
            <a:ext cx="9227312" cy="2835574"/>
          </a:xfrm>
          <a:prstGeom prst="rect">
            <a:avLst/>
          </a:prstGeom>
        </p:spPr>
      </p:pic>
    </p:spTree>
    <p:extLst>
      <p:ext uri="{BB962C8B-B14F-4D97-AF65-F5344CB8AC3E}">
        <p14:creationId xmlns:p14="http://schemas.microsoft.com/office/powerpoint/2010/main" val="1078635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898F6-26A7-6503-7C80-49B163BE9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B4434B-6008-E258-B25C-C8D342191CB0}"/>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B64DACE4-4084-0798-F44C-C1EC04537233}"/>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Attendance Policy</a:t>
            </a:r>
          </a:p>
        </p:txBody>
      </p:sp>
      <p:sp>
        <p:nvSpPr>
          <p:cNvPr id="6" name="Content Placeholder 5">
            <a:extLst>
              <a:ext uri="{FF2B5EF4-FFF2-40B4-BE49-F238E27FC236}">
                <a16:creationId xmlns:a16="http://schemas.microsoft.com/office/drawing/2014/main" id="{1E69C060-B606-C2CF-FB8E-22E306E006BD}"/>
              </a:ext>
            </a:extLst>
          </p:cNvPr>
          <p:cNvSpPr>
            <a:spLocks noGrp="1"/>
          </p:cNvSpPr>
          <p:nvPr>
            <p:ph idx="1"/>
          </p:nvPr>
        </p:nvSpPr>
        <p:spPr>
          <a:xfrm>
            <a:off x="389504" y="1143000"/>
            <a:ext cx="10565008" cy="5037137"/>
          </a:xfrm>
        </p:spPr>
        <p:txBody>
          <a:bodyPr/>
          <a:lstStyle/>
          <a:p>
            <a:r>
              <a:rPr lang="en-US" sz="2200" dirty="0"/>
              <a:t>This course is designed for full-time, in-person attendance. </a:t>
            </a:r>
          </a:p>
          <a:p>
            <a:r>
              <a:rPr lang="en-US" sz="2200" dirty="0"/>
              <a:t>Lectures will not be recorded and virtual attendance is not permitted per IHPME and University policy. </a:t>
            </a:r>
          </a:p>
          <a:p>
            <a:r>
              <a:rPr lang="en-US" sz="2200" dirty="0"/>
              <a:t>Students may create audio recordings of the lectures for their personal use. Recordings are intended to permit lecture content review so as to enhance understanding of the topics presented. </a:t>
            </a:r>
            <a:endParaRPr lang="en-US" dirty="0"/>
          </a:p>
        </p:txBody>
      </p:sp>
    </p:spTree>
    <p:extLst>
      <p:ext uri="{BB962C8B-B14F-4D97-AF65-F5344CB8AC3E}">
        <p14:creationId xmlns:p14="http://schemas.microsoft.com/office/powerpoint/2010/main" val="432482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CF9DA-D37D-5D63-4979-7D075A99C8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C1DFE-2810-4019-94B4-75FB7F6C4A4C}"/>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989B0336-F827-B90D-D2C7-28817E7AA57C}"/>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Grading Policy</a:t>
            </a:r>
          </a:p>
        </p:txBody>
      </p:sp>
      <p:sp>
        <p:nvSpPr>
          <p:cNvPr id="6" name="Content Placeholder 5">
            <a:extLst>
              <a:ext uri="{FF2B5EF4-FFF2-40B4-BE49-F238E27FC236}">
                <a16:creationId xmlns:a16="http://schemas.microsoft.com/office/drawing/2014/main" id="{8F260BFB-EB5B-C545-232B-06974C7E944B}"/>
              </a:ext>
            </a:extLst>
          </p:cNvPr>
          <p:cNvSpPr>
            <a:spLocks noGrp="1"/>
          </p:cNvSpPr>
          <p:nvPr>
            <p:ph idx="1"/>
          </p:nvPr>
        </p:nvSpPr>
        <p:spPr>
          <a:xfrm>
            <a:off x="533400" y="1171050"/>
            <a:ext cx="10134600" cy="5349240"/>
          </a:xfrm>
        </p:spPr>
        <p:txBody>
          <a:bodyPr>
            <a:normAutofit lnSpcReduction="10000"/>
          </a:bodyPr>
          <a:lstStyle/>
          <a:p>
            <a:pPr marL="0" indent="0">
              <a:buNone/>
            </a:pPr>
            <a:r>
              <a:rPr lang="en-US" sz="2200" dirty="0"/>
              <a:t>What do my grades mean?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r>
              <a:rPr lang="en-US" b="1" dirty="0"/>
              <a:t>Excellent:</a:t>
            </a:r>
            <a:r>
              <a:rPr lang="en-US" dirty="0"/>
              <a:t> Strong evidence of original thinking; good organization; capacity to analyze and synthesize; superior grasp of subject matter with sound critical evaluations; evidence of extensive knowledge base.</a:t>
            </a:r>
          </a:p>
          <a:p>
            <a:r>
              <a:rPr lang="en-US" b="1" dirty="0"/>
              <a:t>Good:</a:t>
            </a:r>
            <a:r>
              <a:rPr lang="en-US" dirty="0"/>
              <a:t> Evidence of grasp of subject matter, some evidence of critical capacity and analytic ability; reasonable understanding of relevant issues; evidence of familiarity with literature.</a:t>
            </a:r>
          </a:p>
          <a:p>
            <a:pPr marL="0" indent="0">
              <a:buNone/>
            </a:pPr>
            <a:endParaRPr lang="en-US" sz="2200" dirty="0"/>
          </a:p>
        </p:txBody>
      </p:sp>
      <p:pic>
        <p:nvPicPr>
          <p:cNvPr id="7" name="Picture 6">
            <a:extLst>
              <a:ext uri="{FF2B5EF4-FFF2-40B4-BE49-F238E27FC236}">
                <a16:creationId xmlns:a16="http://schemas.microsoft.com/office/drawing/2014/main" id="{EC5E801F-C1E3-7CBF-867A-35E09F57EDAD}"/>
              </a:ext>
            </a:extLst>
          </p:cNvPr>
          <p:cNvPicPr>
            <a:picLocks noChangeAspect="1"/>
          </p:cNvPicPr>
          <p:nvPr/>
        </p:nvPicPr>
        <p:blipFill>
          <a:blip r:embed="rId3"/>
          <a:stretch>
            <a:fillRect/>
          </a:stretch>
        </p:blipFill>
        <p:spPr>
          <a:xfrm>
            <a:off x="685800" y="1663272"/>
            <a:ext cx="7497221" cy="3115110"/>
          </a:xfrm>
          <a:prstGeom prst="rect">
            <a:avLst/>
          </a:prstGeom>
        </p:spPr>
      </p:pic>
    </p:spTree>
    <p:extLst>
      <p:ext uri="{BB962C8B-B14F-4D97-AF65-F5344CB8AC3E}">
        <p14:creationId xmlns:p14="http://schemas.microsoft.com/office/powerpoint/2010/main" val="674758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33D31E68-5318-0842-F9C0-0204ADD53CCA}"/>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a:t>
            </a:r>
          </a:p>
        </p:txBody>
      </p:sp>
      <p:graphicFrame>
        <p:nvGraphicFramePr>
          <p:cNvPr id="10" name="Diagram 9">
            <a:extLst>
              <a:ext uri="{FF2B5EF4-FFF2-40B4-BE49-F238E27FC236}">
                <a16:creationId xmlns:a16="http://schemas.microsoft.com/office/drawing/2014/main" id="{055445A6-B38C-F4C2-5B79-0116F78386B6}"/>
              </a:ext>
            </a:extLst>
          </p:cNvPr>
          <p:cNvGraphicFramePr/>
          <p:nvPr>
            <p:extLst>
              <p:ext uri="{D42A27DB-BD31-4B8C-83A1-F6EECF244321}">
                <p14:modId xmlns:p14="http://schemas.microsoft.com/office/powerpoint/2010/main" val="3531586563"/>
              </p:ext>
            </p:extLst>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5745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E6C56-9176-4B92-7302-88C388790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FDEB59-80D9-C528-D3F2-595002655251}"/>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C686C5A2-1DC2-2864-D10C-294D26F4AFEB}"/>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 Assignments </a:t>
            </a:r>
          </a:p>
        </p:txBody>
      </p:sp>
      <p:graphicFrame>
        <p:nvGraphicFramePr>
          <p:cNvPr id="10" name="Diagram 9">
            <a:extLst>
              <a:ext uri="{FF2B5EF4-FFF2-40B4-BE49-F238E27FC236}">
                <a16:creationId xmlns:a16="http://schemas.microsoft.com/office/drawing/2014/main" id="{09215060-1BC8-7152-6FCA-B63771D9C7C8}"/>
              </a:ext>
            </a:extLst>
          </p:cNvPr>
          <p:cNvGraphicFramePr/>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4EE1F8C9-23FB-C4B6-4A18-98493DF10928}"/>
              </a:ext>
            </a:extLst>
          </p:cNvPr>
          <p:cNvSpPr txBox="1"/>
          <p:nvPr/>
        </p:nvSpPr>
        <p:spPr>
          <a:xfrm>
            <a:off x="3048000" y="2126263"/>
            <a:ext cx="4162044" cy="70788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1: foundations and data work</a:t>
            </a:r>
          </a:p>
        </p:txBody>
      </p:sp>
      <p:sp>
        <p:nvSpPr>
          <p:cNvPr id="4" name="TextBox 3">
            <a:extLst>
              <a:ext uri="{FF2B5EF4-FFF2-40B4-BE49-F238E27FC236}">
                <a16:creationId xmlns:a16="http://schemas.microsoft.com/office/drawing/2014/main" id="{980D269B-BEE5-C57E-F397-5991EE36AC7B}"/>
              </a:ext>
            </a:extLst>
          </p:cNvPr>
          <p:cNvSpPr txBox="1"/>
          <p:nvPr/>
        </p:nvSpPr>
        <p:spPr>
          <a:xfrm>
            <a:off x="3200400" y="3228945"/>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2: applied regression</a:t>
            </a:r>
          </a:p>
        </p:txBody>
      </p:sp>
      <p:sp>
        <p:nvSpPr>
          <p:cNvPr id="5" name="TextBox 4">
            <a:extLst>
              <a:ext uri="{FF2B5EF4-FFF2-40B4-BE49-F238E27FC236}">
                <a16:creationId xmlns:a16="http://schemas.microsoft.com/office/drawing/2014/main" id="{C503E900-F13D-EBA2-69CC-90D475835AEB}"/>
              </a:ext>
            </a:extLst>
          </p:cNvPr>
          <p:cNvSpPr txBox="1"/>
          <p:nvPr/>
        </p:nvSpPr>
        <p:spPr>
          <a:xfrm>
            <a:off x="5867400" y="4598140"/>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3: Matching/IV</a:t>
            </a:r>
          </a:p>
        </p:txBody>
      </p:sp>
      <p:sp>
        <p:nvSpPr>
          <p:cNvPr id="6" name="TextBox 5">
            <a:extLst>
              <a:ext uri="{FF2B5EF4-FFF2-40B4-BE49-F238E27FC236}">
                <a16:creationId xmlns:a16="http://schemas.microsoft.com/office/drawing/2014/main" id="{22F73B03-308E-C29C-7C58-5893021AEACE}"/>
              </a:ext>
            </a:extLst>
          </p:cNvPr>
          <p:cNvSpPr txBox="1"/>
          <p:nvPr/>
        </p:nvSpPr>
        <p:spPr>
          <a:xfrm>
            <a:off x="5867400" y="5465754"/>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4: Nonlinear/DD</a:t>
            </a:r>
          </a:p>
        </p:txBody>
      </p:sp>
    </p:spTree>
    <p:extLst>
      <p:ext uri="{BB962C8B-B14F-4D97-AF65-F5344CB8AC3E}">
        <p14:creationId xmlns:p14="http://schemas.microsoft.com/office/powerpoint/2010/main" val="3111830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12C50-3E70-3B68-F4A4-7BE0626411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ACFA4-7DCC-5D0B-FBA2-000999BD5E33}"/>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C4DDE91B-B4DF-46A7-EECF-1FB43D523F56}"/>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 Major papers </a:t>
            </a:r>
          </a:p>
        </p:txBody>
      </p:sp>
      <p:graphicFrame>
        <p:nvGraphicFramePr>
          <p:cNvPr id="10" name="Diagram 9">
            <a:extLst>
              <a:ext uri="{FF2B5EF4-FFF2-40B4-BE49-F238E27FC236}">
                <a16:creationId xmlns:a16="http://schemas.microsoft.com/office/drawing/2014/main" id="{1F3CDEA5-87AC-7ADE-23D7-49D1894754FC}"/>
              </a:ext>
            </a:extLst>
          </p:cNvPr>
          <p:cNvGraphicFramePr/>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CAD4752C-F8AD-AB6C-FAF6-FE6CE9D9F301}"/>
              </a:ext>
            </a:extLst>
          </p:cNvPr>
          <p:cNvSpPr txBox="1"/>
          <p:nvPr/>
        </p:nvSpPr>
        <p:spPr>
          <a:xfrm>
            <a:off x="7924800" y="1132590"/>
            <a:ext cx="4314444" cy="163121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Identify teams and research question (due Oct 27)</a:t>
            </a:r>
          </a:p>
          <a:p>
            <a:pPr marL="342900" indent="-342900">
              <a:buFont typeface="Arial" panose="020B0604020202020204" pitchFamily="34" charset="0"/>
              <a:buChar char="•"/>
            </a:pPr>
            <a:r>
              <a:rPr lang="en-US" sz="2000" dirty="0">
                <a:solidFill>
                  <a:schemeClr val="bg1"/>
                </a:solidFill>
              </a:rPr>
              <a:t>Find data sources</a:t>
            </a:r>
          </a:p>
          <a:p>
            <a:pPr marL="342900" indent="-342900">
              <a:buFont typeface="Arial" panose="020B0604020202020204" pitchFamily="34" charset="0"/>
              <a:buChar char="•"/>
            </a:pPr>
            <a:r>
              <a:rPr lang="en-US" sz="2000" dirty="0">
                <a:solidFill>
                  <a:schemeClr val="bg1"/>
                </a:solidFill>
              </a:rPr>
              <a:t>Start data cleaning</a:t>
            </a:r>
          </a:p>
        </p:txBody>
      </p:sp>
      <p:sp>
        <p:nvSpPr>
          <p:cNvPr id="4" name="TextBox 3">
            <a:extLst>
              <a:ext uri="{FF2B5EF4-FFF2-40B4-BE49-F238E27FC236}">
                <a16:creationId xmlns:a16="http://schemas.microsoft.com/office/drawing/2014/main" id="{9829FF4D-37B8-226C-6CF9-EB1CB5AC18A3}"/>
              </a:ext>
            </a:extLst>
          </p:cNvPr>
          <p:cNvSpPr txBox="1"/>
          <p:nvPr/>
        </p:nvSpPr>
        <p:spPr>
          <a:xfrm>
            <a:off x="7924800" y="2888907"/>
            <a:ext cx="4162044" cy="1938992"/>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Identify research design</a:t>
            </a:r>
          </a:p>
          <a:p>
            <a:pPr marL="342900" indent="-342900">
              <a:buFont typeface="Arial" panose="020B0604020202020204" pitchFamily="34" charset="0"/>
              <a:buChar char="•"/>
            </a:pPr>
            <a:r>
              <a:rPr lang="en-US" sz="2000" dirty="0">
                <a:solidFill>
                  <a:schemeClr val="bg1"/>
                </a:solidFill>
              </a:rPr>
              <a:t>Advance reading</a:t>
            </a:r>
          </a:p>
          <a:p>
            <a:pPr marL="342900" indent="-342900">
              <a:buFont typeface="Arial" panose="020B0604020202020204" pitchFamily="34" charset="0"/>
              <a:buChar char="•"/>
            </a:pPr>
            <a:r>
              <a:rPr lang="en-US" sz="2000" dirty="0">
                <a:solidFill>
                  <a:schemeClr val="bg1"/>
                </a:solidFill>
              </a:rPr>
              <a:t>Data cleaning and preliminary analysis</a:t>
            </a:r>
          </a:p>
          <a:p>
            <a:pPr marL="342900" indent="-342900">
              <a:buFont typeface="Arial" panose="020B0604020202020204" pitchFamily="34" charset="0"/>
              <a:buChar char="•"/>
            </a:pPr>
            <a:r>
              <a:rPr lang="en-US" sz="2000" dirty="0">
                <a:solidFill>
                  <a:schemeClr val="bg1"/>
                </a:solidFill>
              </a:rPr>
              <a:t>Outline due Nov. 10</a:t>
            </a:r>
          </a:p>
        </p:txBody>
      </p:sp>
      <p:sp>
        <p:nvSpPr>
          <p:cNvPr id="5" name="TextBox 4">
            <a:extLst>
              <a:ext uri="{FF2B5EF4-FFF2-40B4-BE49-F238E27FC236}">
                <a16:creationId xmlns:a16="http://schemas.microsoft.com/office/drawing/2014/main" id="{843DFFAF-91D9-05D1-3D97-E3F888FB0968}"/>
              </a:ext>
            </a:extLst>
          </p:cNvPr>
          <p:cNvSpPr txBox="1"/>
          <p:nvPr/>
        </p:nvSpPr>
        <p:spPr>
          <a:xfrm>
            <a:off x="7924800" y="4953000"/>
            <a:ext cx="4162044" cy="163121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Finalize analysis </a:t>
            </a:r>
          </a:p>
          <a:p>
            <a:pPr marL="342900" indent="-342900">
              <a:buFont typeface="Arial" panose="020B0604020202020204" pitchFamily="34" charset="0"/>
              <a:buChar char="•"/>
            </a:pPr>
            <a:r>
              <a:rPr lang="en-US" sz="2000" dirty="0">
                <a:solidFill>
                  <a:schemeClr val="bg1"/>
                </a:solidFill>
              </a:rPr>
              <a:t>Writeups</a:t>
            </a:r>
          </a:p>
          <a:p>
            <a:pPr marL="342900" indent="-342900">
              <a:buFont typeface="Arial" panose="020B0604020202020204" pitchFamily="34" charset="0"/>
              <a:buChar char="•"/>
            </a:pPr>
            <a:r>
              <a:rPr lang="en-US" sz="2000" dirty="0">
                <a:solidFill>
                  <a:schemeClr val="bg1"/>
                </a:solidFill>
              </a:rPr>
              <a:t>Paper + Presentations in December</a:t>
            </a:r>
          </a:p>
        </p:txBody>
      </p:sp>
    </p:spTree>
    <p:extLst>
      <p:ext uri="{BB962C8B-B14F-4D97-AF65-F5344CB8AC3E}">
        <p14:creationId xmlns:p14="http://schemas.microsoft.com/office/powerpoint/2010/main" val="3056320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6100">
                <a:solidFill>
                  <a:srgbClr val="FFFFFF"/>
                </a:solidFill>
                <a:latin typeface="+mj-lt"/>
              </a:rPr>
              <a:t>Introductions</a:t>
            </a:r>
          </a:p>
        </p:txBody>
      </p:sp>
      <p:sp useBgFill="1">
        <p:nvSpPr>
          <p:cNvPr id="29" name="Rectangle 28">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family posing for a picture&#10;&#10;AI-generated content may be incorrect.">
            <a:extLst>
              <a:ext uri="{FF2B5EF4-FFF2-40B4-BE49-F238E27FC236}">
                <a16:creationId xmlns:a16="http://schemas.microsoft.com/office/drawing/2014/main" id="{05B97C3B-5375-46FF-8DF1-E978AD7F137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p:blipFill>
        <p:spPr>
          <a:xfrm>
            <a:off x="902987" y="629844"/>
            <a:ext cx="3718563" cy="5591824"/>
          </a:xfrm>
          <a:prstGeom prst="rect">
            <a:avLst/>
          </a:prstGeom>
        </p:spPr>
      </p:pic>
      <p:sp>
        <p:nvSpPr>
          <p:cNvPr id="31" name="Rectangle 30">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377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457200" y="1219200"/>
            <a:ext cx="10439400" cy="4960939"/>
          </a:xfrm>
        </p:spPr>
        <p:txBody>
          <a:bodyPr>
            <a:normAutofit/>
          </a:bodyPr>
          <a:lstStyle/>
          <a:p>
            <a:pPr marL="0" indent="0">
              <a:buNone/>
            </a:pPr>
            <a:r>
              <a:rPr lang="en-US" sz="2400" b="1" dirty="0">
                <a:solidFill>
                  <a:srgbClr val="0070C0"/>
                </a:solidFill>
              </a:rPr>
              <a:t>Software.</a:t>
            </a:r>
          </a:p>
          <a:p>
            <a:r>
              <a:rPr lang="en-US" sz="2400" dirty="0"/>
              <a:t>We will use R:</a:t>
            </a:r>
            <a:endParaRPr lang="en-US" sz="2400" u="sng" dirty="0">
              <a:effectLst/>
              <a:latin typeface="Times New Roman" panose="02020603050405020304" pitchFamily="18" charset="0"/>
              <a:ea typeface="Calibri" panose="020F0502020204030204" pitchFamily="34" charset="0"/>
            </a:endParaRPr>
          </a:p>
          <a:p>
            <a:pPr lvl="1"/>
            <a:r>
              <a:rPr lang="en-US" sz="2400" dirty="0">
                <a:latin typeface="Times New Roman" panose="02020603050405020304" pitchFamily="18" charset="0"/>
              </a:rPr>
              <a:t>You are welcome to use other software</a:t>
            </a:r>
            <a:r>
              <a:rPr lang="en-US" sz="2400" i="1" u="sng" dirty="0"/>
              <a:t> if you have experience with them</a:t>
            </a:r>
            <a:r>
              <a:rPr lang="en-US" sz="2400" dirty="0">
                <a:latin typeface="Times New Roman" panose="02020603050405020304" pitchFamily="18" charset="0"/>
              </a:rPr>
              <a:t> (textbooks cover STATA/Python)</a:t>
            </a:r>
          </a:p>
          <a:p>
            <a:pPr lvl="1"/>
            <a:r>
              <a:rPr lang="en-US" sz="2400" dirty="0">
                <a:latin typeface="Times New Roman" panose="02020603050405020304" pitchFamily="18" charset="0"/>
              </a:rPr>
              <a:t>R is free! Download R </a:t>
            </a:r>
            <a:r>
              <a:rPr lang="en-US" sz="2400" dirty="0">
                <a:latin typeface="Times New Roman" panose="02020603050405020304" pitchFamily="18" charset="0"/>
                <a:hlinkClick r:id="rId3"/>
              </a:rPr>
              <a:t>here</a:t>
            </a:r>
            <a:r>
              <a:rPr lang="en-US" sz="2400" dirty="0">
                <a:latin typeface="Times New Roman" panose="02020603050405020304" pitchFamily="18" charset="0"/>
              </a:rPr>
              <a:t> and an interface RStudio </a:t>
            </a:r>
            <a:r>
              <a:rPr lang="en-US" sz="2400" dirty="0">
                <a:latin typeface="Times New Roman" panose="02020603050405020304" pitchFamily="18" charset="0"/>
                <a:hlinkClick r:id="rId4"/>
              </a:rPr>
              <a:t>here</a:t>
            </a:r>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452363" y="365760"/>
            <a:ext cx="10502149"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pic>
        <p:nvPicPr>
          <p:cNvPr id="6" name="Picture 2" descr="RStudio - RStudio">
            <a:extLst>
              <a:ext uri="{FF2B5EF4-FFF2-40B4-BE49-F238E27FC236}">
                <a16:creationId xmlns:a16="http://schemas.microsoft.com/office/drawing/2014/main" id="{F9F5F4EC-00C7-0EE7-D691-9BCEA5421C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7629" y="514900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157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515600" cy="4960939"/>
          </a:xfrm>
        </p:spPr>
        <p:txBody>
          <a:bodyPr>
            <a:normAutofit/>
          </a:bodyPr>
          <a:lstStyle/>
          <a:p>
            <a:pPr marL="0" indent="0">
              <a:buNone/>
            </a:pPr>
            <a:r>
              <a:rPr lang="en-US" sz="2400" b="1" dirty="0">
                <a:solidFill>
                  <a:srgbClr val="0070C0"/>
                </a:solidFill>
              </a:rPr>
              <a:t>Software.</a:t>
            </a:r>
          </a:p>
          <a:p>
            <a:r>
              <a:rPr lang="en-US" sz="2400" dirty="0"/>
              <a:t>We will use R:</a:t>
            </a:r>
            <a:endParaRPr lang="en-US" sz="2400" u="sng" dirty="0">
              <a:effectLst/>
              <a:latin typeface="Times New Roman" panose="02020603050405020304" pitchFamily="18" charset="0"/>
              <a:ea typeface="Calibri" panose="020F0502020204030204" pitchFamily="34" charset="0"/>
            </a:endParaRPr>
          </a:p>
          <a:p>
            <a:pPr lvl="1"/>
            <a:r>
              <a:rPr lang="en-US" sz="2400" dirty="0">
                <a:latin typeface="Times New Roman" panose="02020603050405020304" pitchFamily="18" charset="0"/>
              </a:rPr>
              <a:t>You are welcome to use other software (textbooks cover STATA/Python)</a:t>
            </a:r>
          </a:p>
          <a:p>
            <a:pPr lvl="1"/>
            <a:r>
              <a:rPr lang="en-US" sz="2400" dirty="0">
                <a:latin typeface="Times New Roman" panose="02020603050405020304" pitchFamily="18" charset="0"/>
              </a:rPr>
              <a:t>R is free! Download R </a:t>
            </a:r>
            <a:r>
              <a:rPr lang="en-US" sz="2400" dirty="0">
                <a:latin typeface="Times New Roman" panose="02020603050405020304" pitchFamily="18" charset="0"/>
                <a:hlinkClick r:id="rId3"/>
              </a:rPr>
              <a:t>here</a:t>
            </a:r>
            <a:r>
              <a:rPr lang="en-US" sz="2400" dirty="0">
                <a:latin typeface="Times New Roman" panose="02020603050405020304" pitchFamily="18" charset="0"/>
              </a:rPr>
              <a:t> and an interface RStudio </a:t>
            </a:r>
            <a:r>
              <a:rPr lang="en-US" sz="2400" dirty="0">
                <a:latin typeface="Times New Roman" panose="02020603050405020304" pitchFamily="18" charset="0"/>
                <a:hlinkClick r:id="rId4"/>
              </a:rPr>
              <a:t>here</a:t>
            </a:r>
            <a:endParaRPr lang="en-US" sz="2400" dirty="0">
              <a:latin typeface="Times New Roman" panose="02020603050405020304" pitchFamily="18" charset="0"/>
            </a:endParaRPr>
          </a:p>
          <a:p>
            <a:r>
              <a:rPr lang="en-US" sz="2400" dirty="0" err="1">
                <a:cs typeface="Times New Roman" panose="02020603050405020304" pitchFamily="18" charset="0"/>
                <a:hlinkClick r:id="rId5"/>
              </a:rPr>
              <a:t>Github</a:t>
            </a:r>
            <a:r>
              <a:rPr lang="en-US" sz="2400" dirty="0">
                <a:cs typeface="Times New Roman" panose="02020603050405020304" pitchFamily="18" charset="0"/>
                <a:hlinkClick r:id="rId5"/>
              </a:rPr>
              <a:t> repo</a:t>
            </a:r>
            <a:endParaRPr lang="en-US" sz="2400" dirty="0">
              <a:cs typeface="Times New Roman" panose="02020603050405020304" pitchFamily="18" charset="0"/>
            </a:endParaRPr>
          </a:p>
          <a:p>
            <a:pPr lvl="1"/>
            <a:r>
              <a:rPr lang="en-US" sz="2400" dirty="0">
                <a:cs typeface="Times New Roman" panose="02020603050405020304" pitchFamily="18" charset="0"/>
              </a:rPr>
              <a:t>Contains all relevant course materials</a:t>
            </a:r>
          </a:p>
          <a:p>
            <a:pPr lvl="1"/>
            <a:r>
              <a:rPr lang="en-US" sz="2400" dirty="0">
                <a:cs typeface="Times New Roman" panose="02020603050405020304" pitchFamily="18" charset="0"/>
              </a:rPr>
              <a:t>Sample papers</a:t>
            </a:r>
          </a:p>
          <a:p>
            <a:pPr lvl="1"/>
            <a:r>
              <a:rPr lang="en-US" sz="2400" dirty="0">
                <a:cs typeface="Times New Roman" panose="02020603050405020304" pitchFamily="18" charset="0"/>
                <a:hlinkClick r:id="rId6"/>
              </a:rPr>
              <a:t>Discussion boards</a:t>
            </a:r>
            <a:endParaRPr lang="en-US" sz="2400" dirty="0"/>
          </a:p>
          <a:p>
            <a:pPr lvl="1"/>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375705" y="365760"/>
            <a:ext cx="10578807"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483131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04800" y="1219200"/>
            <a:ext cx="11548872" cy="4960939"/>
          </a:xfrm>
        </p:spPr>
        <p:txBody>
          <a:bodyPr>
            <a:normAutofit/>
          </a:bodyPr>
          <a:lstStyle/>
          <a:p>
            <a:pPr lvl="1"/>
            <a:r>
              <a:rPr lang="en-US" sz="2400" dirty="0"/>
              <a:t>A very flexible way to implement econometric/quantitative methods!</a:t>
            </a:r>
            <a:endParaRPr lang="en-US" sz="2400" dirty="0">
              <a:solidFill>
                <a:srgbClr val="0070C0"/>
              </a:solidFill>
            </a:endParaRP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299047" y="365760"/>
            <a:ext cx="1161829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9" name="Picture 8">
            <a:extLst>
              <a:ext uri="{FF2B5EF4-FFF2-40B4-BE49-F238E27FC236}">
                <a16:creationId xmlns:a16="http://schemas.microsoft.com/office/drawing/2014/main" id="{3B0825BB-F768-4AE1-9A8E-D730EE9B4612}"/>
              </a:ext>
            </a:extLst>
          </p:cNvPr>
          <p:cNvPicPr>
            <a:picLocks noChangeAspect="1"/>
          </p:cNvPicPr>
          <p:nvPr/>
        </p:nvPicPr>
        <p:blipFill>
          <a:blip r:embed="rId3"/>
          <a:stretch>
            <a:fillRect/>
          </a:stretch>
        </p:blipFill>
        <p:spPr>
          <a:xfrm>
            <a:off x="-533400" y="1663272"/>
            <a:ext cx="5870588" cy="4593067"/>
          </a:xfrm>
          <a:prstGeom prst="rect">
            <a:avLst/>
          </a:prstGeom>
        </p:spPr>
      </p:pic>
      <p:sp>
        <p:nvSpPr>
          <p:cNvPr id="7" name="TextBox 6">
            <a:extLst>
              <a:ext uri="{FF2B5EF4-FFF2-40B4-BE49-F238E27FC236}">
                <a16:creationId xmlns:a16="http://schemas.microsoft.com/office/drawing/2014/main" id="{234AECC5-4E94-866D-7666-3BD0164AA4A5}"/>
              </a:ext>
            </a:extLst>
          </p:cNvPr>
          <p:cNvSpPr txBox="1"/>
          <p:nvPr/>
        </p:nvSpPr>
        <p:spPr>
          <a:xfrm>
            <a:off x="4965701" y="1887407"/>
            <a:ext cx="6375400" cy="923330"/>
          </a:xfrm>
          <a:prstGeom prst="rect">
            <a:avLst/>
          </a:prstGeom>
          <a:solidFill>
            <a:srgbClr val="FF7C80"/>
          </a:solidFill>
        </p:spPr>
        <p:txBody>
          <a:bodyPr wrap="square">
            <a:spAutoFit/>
          </a:bodyPr>
          <a:lstStyle/>
          <a:p>
            <a:r>
              <a:rPr lang="en-CA" b="1" dirty="0">
                <a:solidFill>
                  <a:schemeClr val="bg1"/>
                </a:solidFill>
              </a:rPr>
              <a:t>“I am setting up R for the first time. Where, when, and with who we can seek extra help outside of class, if needed?”</a:t>
            </a:r>
          </a:p>
        </p:txBody>
      </p:sp>
    </p:spTree>
    <p:extLst>
      <p:ext uri="{BB962C8B-B14F-4D97-AF65-F5344CB8AC3E}">
        <p14:creationId xmlns:p14="http://schemas.microsoft.com/office/powerpoint/2010/main" val="698810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D207B-60A5-1C8B-4D3B-1DFD1ABE5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D28C27-01C7-5E17-4270-137EBE3210CC}"/>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337097C7-8469-BEFD-8515-42F12C6F8AEE}"/>
              </a:ext>
            </a:extLst>
          </p:cNvPr>
          <p:cNvSpPr>
            <a:spLocks noGrp="1"/>
          </p:cNvSpPr>
          <p:nvPr>
            <p:ph idx="1"/>
          </p:nvPr>
        </p:nvSpPr>
        <p:spPr>
          <a:xfrm>
            <a:off x="304800" y="1219200"/>
            <a:ext cx="11548872" cy="4960939"/>
          </a:xfrm>
        </p:spPr>
        <p:txBody>
          <a:bodyPr>
            <a:normAutofit/>
          </a:bodyPr>
          <a:lstStyle/>
          <a:p>
            <a:pPr lvl="1"/>
            <a:r>
              <a:rPr lang="en-US" sz="2400" dirty="0"/>
              <a:t>A very flexible way to implement econometric/quantitative methods!</a:t>
            </a:r>
            <a:endParaRPr lang="en-US" sz="2400" dirty="0">
              <a:solidFill>
                <a:srgbClr val="0070C0"/>
              </a:solidFill>
            </a:endParaRPr>
          </a:p>
        </p:txBody>
      </p:sp>
      <p:sp>
        <p:nvSpPr>
          <p:cNvPr id="5" name="Title 1">
            <a:extLst>
              <a:ext uri="{FF2B5EF4-FFF2-40B4-BE49-F238E27FC236}">
                <a16:creationId xmlns:a16="http://schemas.microsoft.com/office/drawing/2014/main" id="{A592C832-2382-8F27-E5CB-443EAEF2D949}"/>
              </a:ext>
            </a:extLst>
          </p:cNvPr>
          <p:cNvSpPr txBox="1">
            <a:spLocks/>
          </p:cNvSpPr>
          <p:nvPr/>
        </p:nvSpPr>
        <p:spPr>
          <a:xfrm>
            <a:off x="299047" y="365760"/>
            <a:ext cx="1161829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9" name="Picture 8">
            <a:extLst>
              <a:ext uri="{FF2B5EF4-FFF2-40B4-BE49-F238E27FC236}">
                <a16:creationId xmlns:a16="http://schemas.microsoft.com/office/drawing/2014/main" id="{6E657D23-ADC2-C4B7-E945-97FADC05D3E0}"/>
              </a:ext>
            </a:extLst>
          </p:cNvPr>
          <p:cNvPicPr>
            <a:picLocks noChangeAspect="1"/>
          </p:cNvPicPr>
          <p:nvPr/>
        </p:nvPicPr>
        <p:blipFill>
          <a:blip r:embed="rId3"/>
          <a:stretch>
            <a:fillRect/>
          </a:stretch>
        </p:blipFill>
        <p:spPr>
          <a:xfrm>
            <a:off x="-533400" y="1663272"/>
            <a:ext cx="5870588" cy="4593067"/>
          </a:xfrm>
          <a:prstGeom prst="rect">
            <a:avLst/>
          </a:prstGeom>
        </p:spPr>
      </p:pic>
      <p:sp>
        <p:nvSpPr>
          <p:cNvPr id="3" name="TextBox 2">
            <a:extLst>
              <a:ext uri="{FF2B5EF4-FFF2-40B4-BE49-F238E27FC236}">
                <a16:creationId xmlns:a16="http://schemas.microsoft.com/office/drawing/2014/main" id="{0E7E5E1D-9A00-68D9-DD9B-5DE7DC92D319}"/>
              </a:ext>
            </a:extLst>
          </p:cNvPr>
          <p:cNvSpPr txBox="1"/>
          <p:nvPr/>
        </p:nvSpPr>
        <p:spPr>
          <a:xfrm>
            <a:off x="5337188" y="2971800"/>
            <a:ext cx="5334000"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Make sure R is installed and setup (with Copilot!)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Assignment 0 (we will spend time going over some of this this/next time)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HAD5772 makes a great foundational course!</a:t>
            </a:r>
          </a:p>
        </p:txBody>
      </p:sp>
      <p:sp>
        <p:nvSpPr>
          <p:cNvPr id="7" name="TextBox 6">
            <a:extLst>
              <a:ext uri="{FF2B5EF4-FFF2-40B4-BE49-F238E27FC236}">
                <a16:creationId xmlns:a16="http://schemas.microsoft.com/office/drawing/2014/main" id="{9502557D-4C37-B0B8-D832-E13838E86111}"/>
              </a:ext>
            </a:extLst>
          </p:cNvPr>
          <p:cNvSpPr txBox="1"/>
          <p:nvPr/>
        </p:nvSpPr>
        <p:spPr>
          <a:xfrm>
            <a:off x="4800600" y="1721316"/>
            <a:ext cx="6375400" cy="923330"/>
          </a:xfrm>
          <a:prstGeom prst="rect">
            <a:avLst/>
          </a:prstGeom>
          <a:solidFill>
            <a:srgbClr val="FF7C80"/>
          </a:solidFill>
        </p:spPr>
        <p:txBody>
          <a:bodyPr wrap="square">
            <a:spAutoFit/>
          </a:bodyPr>
          <a:lstStyle/>
          <a:p>
            <a:r>
              <a:rPr lang="en-CA" b="1" dirty="0">
                <a:solidFill>
                  <a:schemeClr val="bg1"/>
                </a:solidFill>
              </a:rPr>
              <a:t>“I am setting up R for the first time. Where, when, and with who we can seek extra help outside of class, if needed?”</a:t>
            </a:r>
          </a:p>
        </p:txBody>
      </p:sp>
    </p:spTree>
    <p:extLst>
      <p:ext uri="{BB962C8B-B14F-4D97-AF65-F5344CB8AC3E}">
        <p14:creationId xmlns:p14="http://schemas.microsoft.com/office/powerpoint/2010/main" val="3749820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272396"/>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61872" y="1066800"/>
            <a:ext cx="9634728" cy="4960939"/>
          </a:xfrm>
        </p:spPr>
        <p:txBody>
          <a:bodyPr>
            <a:normAutofit/>
          </a:bodyPr>
          <a:lstStyle/>
          <a:p>
            <a:pPr lvl="1"/>
            <a:r>
              <a:rPr lang="en-US" sz="2400" dirty="0"/>
              <a:t>We will use the </a:t>
            </a:r>
            <a:r>
              <a:rPr lang="en-US" sz="2400" b="1" dirty="0" err="1"/>
              <a:t>tidyverse</a:t>
            </a:r>
            <a:endParaRPr lang="en-US" sz="2400" b="1" dirty="0"/>
          </a:p>
          <a:p>
            <a:pPr lvl="1"/>
            <a:r>
              <a:rPr lang="en-US" sz="2400" dirty="0"/>
              <a:t>Makes R code </a:t>
            </a:r>
            <a:r>
              <a:rPr lang="en-US" sz="2400" b="1" dirty="0"/>
              <a:t>read more like English!</a:t>
            </a:r>
          </a:p>
          <a:p>
            <a:pPr lvl="1"/>
            <a:r>
              <a:rPr lang="en-US" sz="2400" dirty="0"/>
              <a:t>We will emphasize </a:t>
            </a:r>
            <a:r>
              <a:rPr lang="en-US" sz="2400" b="1" dirty="0">
                <a:solidFill>
                  <a:srgbClr val="0070C0"/>
                </a:solidFill>
              </a:rPr>
              <a:t>practical applications (e.g., coding) </a:t>
            </a:r>
            <a:r>
              <a:rPr lang="en-US" sz="2400" dirty="0"/>
              <a:t>over theory</a:t>
            </a: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7" name="Picture 6">
            <a:extLst>
              <a:ext uri="{FF2B5EF4-FFF2-40B4-BE49-F238E27FC236}">
                <a16:creationId xmlns:a16="http://schemas.microsoft.com/office/drawing/2014/main" id="{F85D38ED-CB4B-CDF1-5898-816A8EC8011C}"/>
              </a:ext>
            </a:extLst>
          </p:cNvPr>
          <p:cNvPicPr>
            <a:picLocks noChangeAspect="1"/>
          </p:cNvPicPr>
          <p:nvPr/>
        </p:nvPicPr>
        <p:blipFill>
          <a:blip r:embed="rId3"/>
          <a:stretch>
            <a:fillRect/>
          </a:stretch>
        </p:blipFill>
        <p:spPr>
          <a:xfrm>
            <a:off x="1676400" y="2297139"/>
            <a:ext cx="7954519" cy="4560861"/>
          </a:xfrm>
          <a:prstGeom prst="rect">
            <a:avLst/>
          </a:prstGeom>
        </p:spPr>
      </p:pic>
    </p:spTree>
    <p:extLst>
      <p:ext uri="{BB962C8B-B14F-4D97-AF65-F5344CB8AC3E}">
        <p14:creationId xmlns:p14="http://schemas.microsoft.com/office/powerpoint/2010/main" val="3112479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272396"/>
            <a:ext cx="7269480" cy="1325562"/>
          </a:xfrm>
        </p:spPr>
        <p:txBody>
          <a:bodyPr/>
          <a:lstStyle/>
          <a:p>
            <a:r>
              <a:rPr lang="en-US" dirty="0"/>
              <a:t> </a:t>
            </a:r>
          </a:p>
        </p:txBody>
      </p:sp>
      <p:pic>
        <p:nvPicPr>
          <p:cNvPr id="6" name="Content Placeholder 5">
            <a:extLst>
              <a:ext uri="{FF2B5EF4-FFF2-40B4-BE49-F238E27FC236}">
                <a16:creationId xmlns:a16="http://schemas.microsoft.com/office/drawing/2014/main" id="{B7692B18-F381-2632-2CBD-1E4711EEBB59}"/>
              </a:ext>
            </a:extLst>
          </p:cNvPr>
          <p:cNvPicPr>
            <a:picLocks noGrp="1" noChangeAspect="1"/>
          </p:cNvPicPr>
          <p:nvPr>
            <p:ph idx="1"/>
          </p:nvPr>
        </p:nvPicPr>
        <p:blipFill>
          <a:blip r:embed="rId3"/>
          <a:stretch>
            <a:fillRect/>
          </a:stretch>
        </p:blipFill>
        <p:spPr>
          <a:xfrm>
            <a:off x="1261872" y="1746069"/>
            <a:ext cx="7643834" cy="4746171"/>
          </a:xfrm>
        </p:spPr>
      </p:pic>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 A Trial of Patience/Faith/Etc. </a:t>
            </a:r>
          </a:p>
        </p:txBody>
      </p:sp>
      <p:sp>
        <p:nvSpPr>
          <p:cNvPr id="3" name="TextBox 2">
            <a:extLst>
              <a:ext uri="{FF2B5EF4-FFF2-40B4-BE49-F238E27FC236}">
                <a16:creationId xmlns:a16="http://schemas.microsoft.com/office/drawing/2014/main" id="{0A2072EC-227B-3E59-F9C4-2AC123F8D610}"/>
              </a:ext>
            </a:extLst>
          </p:cNvPr>
          <p:cNvSpPr txBox="1"/>
          <p:nvPr/>
        </p:nvSpPr>
        <p:spPr>
          <a:xfrm>
            <a:off x="1371600" y="1291111"/>
            <a:ext cx="8324715" cy="461665"/>
          </a:xfrm>
          <a:prstGeom prst="rect">
            <a:avLst/>
          </a:prstGeom>
          <a:noFill/>
        </p:spPr>
        <p:txBody>
          <a:bodyPr wrap="non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Mini-modules: </a:t>
            </a:r>
            <a:r>
              <a:rPr lang="en-CA" sz="2400" dirty="0">
                <a:latin typeface="Times New Roman" panose="02020603050405020304" pitchFamily="18" charset="0"/>
                <a:cs typeface="Times New Roman" panose="02020603050405020304" pitchFamily="18" charset="0"/>
                <a:hlinkClick r:id="rId4"/>
              </a:rPr>
              <a:t>https://jacobjameson.github.io/Intro%20R.html</a:t>
            </a:r>
            <a:r>
              <a:rPr lang="en-CA"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166985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pic>
        <p:nvPicPr>
          <p:cNvPr id="5" name="Picture 4">
            <a:extLst>
              <a:ext uri="{FF2B5EF4-FFF2-40B4-BE49-F238E27FC236}">
                <a16:creationId xmlns:a16="http://schemas.microsoft.com/office/drawing/2014/main" id="{C85A759E-37EC-4ED5-8E18-EBA16CB0DB6A}"/>
              </a:ext>
            </a:extLst>
          </p:cNvPr>
          <p:cNvPicPr>
            <a:picLocks noChangeAspect="1"/>
          </p:cNvPicPr>
          <p:nvPr/>
        </p:nvPicPr>
        <p:blipFill>
          <a:blip r:embed="rId3"/>
          <a:stretch>
            <a:fillRect/>
          </a:stretch>
        </p:blipFill>
        <p:spPr>
          <a:xfrm>
            <a:off x="1345692" y="1143000"/>
            <a:ext cx="3912108" cy="5540090"/>
          </a:xfrm>
          <a:prstGeom prst="rect">
            <a:avLst/>
          </a:prstGeom>
        </p:spPr>
      </p:pic>
      <p:pic>
        <p:nvPicPr>
          <p:cNvPr id="7" name="Picture 6">
            <a:extLst>
              <a:ext uri="{FF2B5EF4-FFF2-40B4-BE49-F238E27FC236}">
                <a16:creationId xmlns:a16="http://schemas.microsoft.com/office/drawing/2014/main" id="{C01CE479-C2C6-43B0-8562-8B99B35CC6F1}"/>
              </a:ext>
            </a:extLst>
          </p:cNvPr>
          <p:cNvPicPr>
            <a:picLocks noChangeAspect="1"/>
          </p:cNvPicPr>
          <p:nvPr/>
        </p:nvPicPr>
        <p:blipFill>
          <a:blip r:embed="rId4"/>
          <a:stretch>
            <a:fillRect/>
          </a:stretch>
        </p:blipFill>
        <p:spPr>
          <a:xfrm>
            <a:off x="5444750" y="1138792"/>
            <a:ext cx="3623049" cy="5560633"/>
          </a:xfrm>
          <a:prstGeom prst="rect">
            <a:avLst/>
          </a:prstGeom>
        </p:spPr>
      </p:pic>
      <p:sp>
        <p:nvSpPr>
          <p:cNvPr id="6" name="Title 1">
            <a:extLst>
              <a:ext uri="{FF2B5EF4-FFF2-40B4-BE49-F238E27FC236}">
                <a16:creationId xmlns:a16="http://schemas.microsoft.com/office/drawing/2014/main" id="{2447C70A-E8CD-4D7B-8C00-FF6EC3DCB236}"/>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8" name="Title 7">
            <a:extLst>
              <a:ext uri="{FF2B5EF4-FFF2-40B4-BE49-F238E27FC236}">
                <a16:creationId xmlns:a16="http://schemas.microsoft.com/office/drawing/2014/main" id="{D13B5070-8B01-4C63-9F2E-79CAC4D00929}"/>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1420699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481819"/>
            <a:ext cx="9525000" cy="1894362"/>
          </a:xfrm>
        </p:spPr>
        <p:txBody>
          <a:bodyPr>
            <a:normAutofit/>
          </a:bodyPr>
          <a:lstStyle/>
          <a:p>
            <a:r>
              <a:rPr lang="en-US" dirty="0"/>
              <a:t>Quantitative Frameworks</a:t>
            </a:r>
          </a:p>
        </p:txBody>
      </p:sp>
      <p:sp>
        <p:nvSpPr>
          <p:cNvPr id="3" name="Subtitle 2"/>
          <p:cNvSpPr>
            <a:spLocks noGrp="1"/>
          </p:cNvSpPr>
          <p:nvPr>
            <p:ph type="subTitle" idx="1"/>
          </p:nvPr>
        </p:nvSpPr>
        <p:spPr>
          <a:xfrm>
            <a:off x="2057400" y="4191000"/>
            <a:ext cx="9296400" cy="1981200"/>
          </a:xfrm>
        </p:spPr>
        <p:txBody>
          <a:bodyPr>
            <a:noAutofit/>
          </a:bodyPr>
          <a:lstStyle/>
          <a:p>
            <a:endParaRPr lang="en-US" dirty="0"/>
          </a:p>
        </p:txBody>
      </p:sp>
    </p:spTree>
    <p:extLst>
      <p:ext uri="{BB962C8B-B14F-4D97-AF65-F5344CB8AC3E}">
        <p14:creationId xmlns:p14="http://schemas.microsoft.com/office/powerpoint/2010/main" val="1640631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1961"/>
            <a:ext cx="8179628" cy="624840"/>
          </a:xfrm>
        </p:spPr>
        <p:txBody>
          <a:bodyPr>
            <a:normAutofit fontScale="90000"/>
          </a:bodyPr>
          <a:lstStyle/>
          <a:p>
            <a:r>
              <a:rPr lang="en-US" dirty="0">
                <a:latin typeface="Times New Roman" panose="02020603050405020304" pitchFamily="18" charset="0"/>
                <a:cs typeface="Times New Roman" panose="02020603050405020304" pitchFamily="18" charset="0"/>
              </a:rPr>
              <a:t>What are we aiming to do?</a:t>
            </a:r>
          </a:p>
        </p:txBody>
      </p:sp>
      <p:sp>
        <p:nvSpPr>
          <p:cNvPr id="3" name="Content Placeholder 2"/>
          <p:cNvSpPr>
            <a:spLocks noGrp="1"/>
          </p:cNvSpPr>
          <p:nvPr>
            <p:ph idx="1"/>
          </p:nvPr>
        </p:nvSpPr>
        <p:spPr>
          <a:xfrm>
            <a:off x="152400" y="1066801"/>
            <a:ext cx="95874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Associations: </a:t>
            </a:r>
            <a:r>
              <a:rPr lang="en-US" sz="2400" dirty="0">
                <a:latin typeface="Times New Roman" panose="02020603050405020304" pitchFamily="18" charset="0"/>
                <a:cs typeface="Times New Roman" panose="02020603050405020304" pitchFamily="18" charset="0"/>
              </a:rPr>
              <a:t>What are the relationships between variables?</a:t>
            </a:r>
            <a:endParaRPr lang="en-US" sz="2400" b="1" dirty="0">
              <a:latin typeface="Times New Roman" panose="02020603050405020304" pitchFamily="18" charset="0"/>
              <a:cs typeface="Times New Roman" panose="02020603050405020304" pitchFamily="18" charset="0"/>
            </a:endParaRPr>
          </a:p>
          <a:p>
            <a:r>
              <a:rPr lang="en-US" sz="2400" dirty="0">
                <a:cs typeface="Times New Roman" panose="02020603050405020304" pitchFamily="18" charset="0"/>
              </a:rPr>
              <a:t>Key question: </a:t>
            </a:r>
            <a:r>
              <a:rPr lang="en-US" sz="2400" b="1" dirty="0">
                <a:cs typeface="Times New Roman" panose="02020603050405020304" pitchFamily="18" charset="0"/>
              </a:rPr>
              <a:t>what </a:t>
            </a:r>
            <a:r>
              <a:rPr lang="en-US" sz="2400" dirty="0">
                <a:cs typeface="Times New Roman" panose="02020603050405020304" pitchFamily="18" charset="0"/>
              </a:rPr>
              <a:t>do associations actually capture? </a:t>
            </a:r>
            <a:r>
              <a:rPr lang="en-US" sz="2400" b="1" dirty="0">
                <a:cs typeface="Times New Roman" panose="02020603050405020304" pitchFamily="18" charset="0"/>
              </a:rPr>
              <a:t>What</a:t>
            </a:r>
            <a:r>
              <a:rPr lang="en-US" sz="2400" dirty="0">
                <a:cs typeface="Times New Roman" panose="02020603050405020304" pitchFamily="18" charset="0"/>
              </a:rPr>
              <a:t> can we describe with just our data?</a:t>
            </a:r>
            <a:endParaRPr lang="en-US" sz="2400" dirty="0">
              <a:solidFill>
                <a:schemeClr val="accent2">
                  <a:lumMod val="75000"/>
                </a:schemeClr>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599E3-0BE7-E670-3D69-C677ACD2B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DC02B-41FB-FAB0-DEF0-9B1EFFF0DF90}"/>
              </a:ext>
            </a:extLst>
          </p:cNvPr>
          <p:cNvSpPr>
            <a:spLocks noGrp="1"/>
          </p:cNvSpPr>
          <p:nvPr>
            <p:ph type="title"/>
          </p:nvPr>
        </p:nvSpPr>
        <p:spPr>
          <a:xfrm>
            <a:off x="152400" y="441961"/>
            <a:ext cx="8179628" cy="624840"/>
          </a:xfrm>
        </p:spPr>
        <p:txBody>
          <a:bodyPr>
            <a:normAutofit fontScale="90000"/>
          </a:bodyPr>
          <a:lstStyle/>
          <a:p>
            <a:r>
              <a:rPr lang="en-US" dirty="0">
                <a:latin typeface="Times New Roman" panose="02020603050405020304" pitchFamily="18" charset="0"/>
                <a:cs typeface="Times New Roman" panose="02020603050405020304" pitchFamily="18" charset="0"/>
              </a:rPr>
              <a:t>What are we aiming to do?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333B02-20DC-150A-ACD2-C44FF0461983}"/>
                  </a:ext>
                </a:extLst>
              </p:cNvPr>
              <p:cNvSpPr>
                <a:spLocks noGrp="1"/>
              </p:cNvSpPr>
              <p:nvPr>
                <p:ph idx="1"/>
              </p:nvPr>
            </p:nvSpPr>
            <p:spPr>
              <a:xfrm>
                <a:off x="152400" y="1066801"/>
                <a:ext cx="95874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Associations: </a:t>
                </a:r>
                <a:r>
                  <a:rPr lang="en-US" sz="2400" dirty="0">
                    <a:latin typeface="Times New Roman" panose="02020603050405020304" pitchFamily="18" charset="0"/>
                    <a:cs typeface="Times New Roman" panose="02020603050405020304" pitchFamily="18" charset="0"/>
                  </a:rPr>
                  <a:t>What are the relationships between variables?</a:t>
                </a:r>
                <a:endParaRPr lang="en-US" sz="2400" b="1" dirty="0">
                  <a:latin typeface="Times New Roman" panose="02020603050405020304" pitchFamily="18" charset="0"/>
                  <a:cs typeface="Times New Roman" panose="02020603050405020304" pitchFamily="18" charset="0"/>
                </a:endParaRPr>
              </a:p>
              <a:p>
                <a:r>
                  <a:rPr lang="en-US" sz="2400" dirty="0">
                    <a:cs typeface="Times New Roman" panose="02020603050405020304" pitchFamily="18" charset="0"/>
                  </a:rPr>
                  <a:t>Key question: </a:t>
                </a:r>
                <a:r>
                  <a:rPr lang="en-US" sz="2400" b="1" dirty="0">
                    <a:cs typeface="Times New Roman" panose="02020603050405020304" pitchFamily="18" charset="0"/>
                  </a:rPr>
                  <a:t>what </a:t>
                </a:r>
                <a:r>
                  <a:rPr lang="en-US" sz="2400" dirty="0">
                    <a:cs typeface="Times New Roman" panose="02020603050405020304" pitchFamily="18" charset="0"/>
                  </a:rPr>
                  <a:t>do associations actually capture?</a:t>
                </a:r>
                <a:r>
                  <a:rPr lang="en-US" sz="2400" b="1" dirty="0">
                    <a:cs typeface="Times New Roman" panose="02020603050405020304" pitchFamily="18" charset="0"/>
                  </a:rPr>
                  <a:t> What</a:t>
                </a:r>
                <a:r>
                  <a:rPr lang="en-US" sz="2400" dirty="0">
                    <a:cs typeface="Times New Roman" panose="02020603050405020304" pitchFamily="18" charset="0"/>
                  </a:rPr>
                  <a:t> can we describe with just our data?</a:t>
                </a:r>
                <a:endParaRPr lang="en-US" sz="2400" dirty="0">
                  <a:solidFill>
                    <a:schemeClr val="accent2">
                      <a:lumMod val="75000"/>
                    </a:schemeClr>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a:p>
                <a:r>
                  <a:rPr lang="en-US" sz="2400" b="1" dirty="0">
                    <a:solidFill>
                      <a:schemeClr val="accent2">
                        <a:lumMod val="75000"/>
                      </a:schemeClr>
                    </a:solidFill>
                    <a:latin typeface="Times New Roman" panose="02020603050405020304" pitchFamily="18" charset="0"/>
                    <a:cs typeface="Times New Roman" panose="02020603050405020304" pitchFamily="18" charset="0"/>
                  </a:rPr>
                  <a:t>Causal Inference</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Identification of causal relationships</a:t>
                </a:r>
              </a:p>
              <a:p>
                <a:r>
                  <a:rPr lang="en-US" sz="2400" dirty="0">
                    <a:latin typeface="Times New Roman" panose="02020603050405020304" pitchFamily="18" charset="0"/>
                    <a:cs typeface="Times New Roman" panose="02020603050405020304" pitchFamily="18" charset="0"/>
                  </a:rPr>
                  <a:t>Build understanding of: </a:t>
                </a:r>
              </a:p>
              <a:p>
                <a:pPr lvl="1"/>
                <a:r>
                  <a:rPr lang="en-US" sz="2400" dirty="0">
                    <a:latin typeface="Times New Roman" panose="02020603050405020304" pitchFamily="18" charset="0"/>
                    <a:cs typeface="Times New Roman" panose="02020603050405020304" pitchFamily="18" charset="0"/>
                  </a:rPr>
                  <a:t>Causal pathways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pPr lvl="1"/>
                <a:r>
                  <a:rPr lang="en-US" sz="2400" dirty="0">
                    <a:latin typeface="Times New Roman" panose="02020603050405020304" pitchFamily="18" charset="0"/>
                    <a:cs typeface="Times New Roman" panose="02020603050405020304" pitchFamily="18" charset="0"/>
                  </a:rPr>
                  <a:t>Directionality (</a:t>
                </a:r>
                <a:r>
                  <a:rPr lang="en-US" sz="2400" i="1" dirty="0">
                    <a:latin typeface="Times New Roman" panose="02020603050405020304" pitchFamily="18" charset="0"/>
                    <a:cs typeface="Times New Roman" panose="02020603050405020304" pitchFamily="18" charset="0"/>
                  </a:rPr>
                  <a:t>not </a:t>
                </a:r>
                <a:r>
                  <a:rPr lang="en-US" sz="2400" dirty="0">
                    <a:latin typeface="Times New Roman" panose="02020603050405020304" pitchFamily="18" charset="0"/>
                    <a:cs typeface="Times New Roman" panose="02020603050405020304" pitchFamily="18" charset="0"/>
                  </a:rPr>
                  <a:t>Y </a:t>
                </a:r>
                <a14:m>
                  <m:oMath xmlns:m="http://schemas.openxmlformats.org/officeDocument/2006/math">
                    <m:r>
                      <a:rPr lang="en-US" sz="2400" i="1">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m:t>
                    </m:r>
                  </m:oMath>
                </a14:m>
                <a:endParaRPr lang="en-US" sz="2400"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Mechanisms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A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r>
                  <a:rPr lang="en-US" sz="2400" dirty="0">
                    <a:latin typeface="Times New Roman" panose="02020603050405020304" pitchFamily="18" charset="0"/>
                    <a:cs typeface="Times New Roman" panose="02020603050405020304" pitchFamily="18" charset="0"/>
                  </a:rPr>
                  <a:t>Key question: </a:t>
                </a:r>
                <a:r>
                  <a:rPr lang="en-US" sz="2400" b="1" dirty="0">
                    <a:latin typeface="Times New Roman" panose="02020603050405020304" pitchFamily="18" charset="0"/>
                    <a:cs typeface="Times New Roman" panose="02020603050405020304" pitchFamily="18" charset="0"/>
                  </a:rPr>
                  <a:t>when </a:t>
                </a:r>
                <a:r>
                  <a:rPr lang="en-US" sz="2400" dirty="0">
                    <a:latin typeface="Times New Roman" panose="02020603050405020304" pitchFamily="18" charset="0"/>
                    <a:cs typeface="Times New Roman" panose="02020603050405020304" pitchFamily="18" charset="0"/>
                  </a:rPr>
                  <a:t>can we say a relationship is </a:t>
                </a:r>
                <a:r>
                  <a:rPr lang="en-US" sz="2400" b="1" dirty="0">
                    <a:solidFill>
                      <a:schemeClr val="accent2">
                        <a:lumMod val="75000"/>
                      </a:schemeClr>
                    </a:solidFill>
                    <a:latin typeface="Times New Roman" panose="02020603050405020304" pitchFamily="18" charset="0"/>
                    <a:cs typeface="Times New Roman" panose="02020603050405020304" pitchFamily="18" charset="0"/>
                  </a:rPr>
                  <a:t>causal</a:t>
                </a:r>
                <a:r>
                  <a:rPr lang="en-US" sz="2400" b="1" dirty="0">
                    <a:latin typeface="Times New Roman" panose="02020603050405020304" pitchFamily="18" charset="0"/>
                    <a:cs typeface="Times New Roman" panose="02020603050405020304" pitchFamily="18" charset="0"/>
                  </a:rPr>
                  <a:t>? What </a:t>
                </a:r>
                <a:r>
                  <a:rPr lang="en-US" sz="2400" dirty="0">
                    <a:latin typeface="Times New Roman" panose="02020603050405020304" pitchFamily="18" charset="0"/>
                    <a:cs typeface="Times New Roman" panose="02020603050405020304" pitchFamily="18" charset="0"/>
                  </a:rPr>
                  <a:t>additional assumptions do we need?</a:t>
                </a:r>
              </a:p>
              <a:p>
                <a:endParaRPr lang="en-US" sz="24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0D333B02-20DC-150A-ACD2-C44FF0461983}"/>
                  </a:ext>
                </a:extLst>
              </p:cNvPr>
              <p:cNvSpPr>
                <a:spLocks noGrp="1" noRot="1" noChangeAspect="1" noMove="1" noResize="1" noEditPoints="1" noAdjustHandles="1" noChangeArrowheads="1" noChangeShapeType="1" noTextEdit="1"/>
              </p:cNvSpPr>
              <p:nvPr>
                <p:ph idx="1"/>
              </p:nvPr>
            </p:nvSpPr>
            <p:spPr>
              <a:xfrm>
                <a:off x="152400" y="1066801"/>
                <a:ext cx="9587484" cy="5141388"/>
              </a:xfrm>
              <a:blipFill>
                <a:blip r:embed="rId3"/>
                <a:stretch>
                  <a:fillRect l="-445" t="-1305" r="-572" b="-2017"/>
                </a:stretch>
              </a:blipFill>
            </p:spPr>
            <p:txBody>
              <a:bodyPr/>
              <a:lstStyle/>
              <a:p>
                <a:r>
                  <a:rPr lang="en-CA">
                    <a:noFill/>
                  </a:rPr>
                  <a:t> </a:t>
                </a:r>
              </a:p>
            </p:txBody>
          </p:sp>
        </mc:Fallback>
      </mc:AlternateContent>
    </p:spTree>
    <p:extLst>
      <p:ext uri="{BB962C8B-B14F-4D97-AF65-F5344CB8AC3E}">
        <p14:creationId xmlns:p14="http://schemas.microsoft.com/office/powerpoint/2010/main" val="3488365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762000" y="365760"/>
            <a:ext cx="10192512" cy="777240"/>
          </a:xfrm>
        </p:spPr>
        <p:txBody>
          <a:bodyPr>
            <a:normAutofit/>
          </a:bodyPr>
          <a:lstStyle/>
          <a:p>
            <a:r>
              <a:rPr lang="en-US" dirty="0"/>
              <a:t>Introductions: Backgrounds</a:t>
            </a:r>
          </a:p>
        </p:txBody>
      </p:sp>
      <p:sp>
        <p:nvSpPr>
          <p:cNvPr id="14" name="TextBox 13">
            <a:extLst>
              <a:ext uri="{FF2B5EF4-FFF2-40B4-BE49-F238E27FC236}">
                <a16:creationId xmlns:a16="http://schemas.microsoft.com/office/drawing/2014/main" id="{CA1C3643-665B-1FA8-3CBF-91DFCE933DE3}"/>
              </a:ext>
            </a:extLst>
          </p:cNvPr>
          <p:cNvSpPr txBox="1"/>
          <p:nvPr/>
        </p:nvSpPr>
        <p:spPr>
          <a:xfrm>
            <a:off x="835718" y="2598276"/>
            <a:ext cx="10060882" cy="851297"/>
          </a:xfrm>
          <a:prstGeom prst="roundRect">
            <a:avLst/>
          </a:prstGeom>
          <a:solidFill>
            <a:schemeClr val="accent2">
              <a:lumMod val="75000"/>
            </a:schemeClr>
          </a:solidFill>
          <a:ln>
            <a:solidFill>
              <a:schemeClr val="accent2">
                <a:lumMod val="50000"/>
              </a:schemeClr>
            </a:solidFill>
          </a:ln>
        </p:spPr>
        <p:txBody>
          <a:bodyPr wrap="square" rtlCol="0">
            <a:spAutoFit/>
          </a:bodyPr>
          <a:lstStyle/>
          <a:p>
            <a:r>
              <a:rPr lang="en-US" sz="2200" dirty="0">
                <a:solidFill>
                  <a:schemeClr val="bg1"/>
                </a:solidFill>
                <a:latin typeface="Aptos" panose="020B0004020202020204" pitchFamily="34" charset="0"/>
              </a:rPr>
              <a:t>Experience conducting mixed methods research, including working with large data sets in a CIHR funded project</a:t>
            </a:r>
            <a:endParaRPr lang="en-CA" sz="2200" dirty="0">
              <a:solidFill>
                <a:schemeClr val="bg1"/>
              </a:solidFill>
              <a:latin typeface="Aptos" panose="020B0004020202020204" pitchFamily="34" charset="0"/>
            </a:endParaRPr>
          </a:p>
        </p:txBody>
      </p:sp>
      <p:sp>
        <p:nvSpPr>
          <p:cNvPr id="15" name="TextBox 14">
            <a:extLst>
              <a:ext uri="{FF2B5EF4-FFF2-40B4-BE49-F238E27FC236}">
                <a16:creationId xmlns:a16="http://schemas.microsoft.com/office/drawing/2014/main" id="{6A45EBA3-6688-AE2D-E845-0A9843EE531D}"/>
              </a:ext>
            </a:extLst>
          </p:cNvPr>
          <p:cNvSpPr txBox="1"/>
          <p:nvPr/>
        </p:nvSpPr>
        <p:spPr>
          <a:xfrm>
            <a:off x="805039" y="3650932"/>
            <a:ext cx="10060882" cy="1225868"/>
          </a:xfrm>
          <a:prstGeom prst="roundRect">
            <a:avLst/>
          </a:prstGeom>
          <a:solidFill>
            <a:schemeClr val="accent2">
              <a:lumMod val="75000"/>
            </a:schemeClr>
          </a:solidFill>
          <a:ln>
            <a:solidFill>
              <a:schemeClr val="accent2">
                <a:lumMod val="50000"/>
              </a:schemeClr>
            </a:solidFill>
          </a:ln>
        </p:spPr>
        <p:txBody>
          <a:bodyPr wrap="square" rtlCol="0">
            <a:spAutoFit/>
          </a:bodyPr>
          <a:lstStyle/>
          <a:p>
            <a:r>
              <a:rPr lang="en-US" sz="2200" dirty="0">
                <a:solidFill>
                  <a:schemeClr val="bg1"/>
                </a:solidFill>
                <a:latin typeface="Aptos" panose="020B0004020202020204" pitchFamily="34" charset="0"/>
              </a:rPr>
              <a:t>Worked as a research coordinator at the </a:t>
            </a:r>
            <a:r>
              <a:rPr lang="en-US" sz="2200" dirty="0" err="1">
                <a:solidFill>
                  <a:schemeClr val="bg1"/>
                </a:solidFill>
                <a:latin typeface="Aptos" panose="020B0004020202020204" pitchFamily="34" charset="0"/>
              </a:rPr>
              <a:t>UofA</a:t>
            </a:r>
            <a:r>
              <a:rPr lang="en-US" sz="2200" dirty="0">
                <a:solidFill>
                  <a:schemeClr val="bg1"/>
                </a:solidFill>
                <a:latin typeface="Aptos" panose="020B0004020202020204" pitchFamily="34" charset="0"/>
              </a:rPr>
              <a:t> School of Public Health for almost three years, although the bulk of my work was focused on qualitative and community based methods.</a:t>
            </a:r>
            <a:endParaRPr lang="en-CA" sz="2200" dirty="0">
              <a:solidFill>
                <a:schemeClr val="bg1"/>
              </a:solidFill>
              <a:latin typeface="Aptos" panose="020B0004020202020204" pitchFamily="34" charset="0"/>
            </a:endParaRPr>
          </a:p>
        </p:txBody>
      </p:sp>
      <p:sp>
        <p:nvSpPr>
          <p:cNvPr id="16" name="TextBox 15">
            <a:extLst>
              <a:ext uri="{FF2B5EF4-FFF2-40B4-BE49-F238E27FC236}">
                <a16:creationId xmlns:a16="http://schemas.microsoft.com/office/drawing/2014/main" id="{044AD57E-3F5D-52D7-2D73-D98C8B80C9C7}"/>
              </a:ext>
            </a:extLst>
          </p:cNvPr>
          <p:cNvSpPr txBox="1"/>
          <p:nvPr/>
        </p:nvSpPr>
        <p:spPr>
          <a:xfrm>
            <a:off x="820873" y="1920191"/>
            <a:ext cx="10060882" cy="476726"/>
          </a:xfrm>
          <a:prstGeom prst="roundRect">
            <a:avLst/>
          </a:prstGeom>
          <a:solidFill>
            <a:schemeClr val="accent2">
              <a:lumMod val="75000"/>
            </a:schemeClr>
          </a:solidFill>
          <a:ln>
            <a:solidFill>
              <a:schemeClr val="accent2">
                <a:lumMod val="50000"/>
              </a:schemeClr>
            </a:solidFill>
          </a:ln>
        </p:spPr>
        <p:txBody>
          <a:bodyPr wrap="square" rtlCol="0">
            <a:spAutoFit/>
          </a:bodyPr>
          <a:lstStyle/>
          <a:p>
            <a:r>
              <a:rPr lang="en-US" sz="2200" dirty="0">
                <a:solidFill>
                  <a:schemeClr val="bg1"/>
                </a:solidFill>
                <a:latin typeface="Aptos" panose="020B0004020202020204" pitchFamily="34" charset="0"/>
              </a:rPr>
              <a:t>I was an epidemiologist in vaccine safety for the CDC</a:t>
            </a:r>
            <a:endParaRPr lang="en-CA" sz="2200" dirty="0">
              <a:solidFill>
                <a:schemeClr val="bg1"/>
              </a:solidFill>
              <a:latin typeface="Aptos" panose="020B0004020202020204" pitchFamily="34" charset="0"/>
            </a:endParaRPr>
          </a:p>
        </p:txBody>
      </p:sp>
      <p:sp>
        <p:nvSpPr>
          <p:cNvPr id="17" name="TextBox 16">
            <a:extLst>
              <a:ext uri="{FF2B5EF4-FFF2-40B4-BE49-F238E27FC236}">
                <a16:creationId xmlns:a16="http://schemas.microsoft.com/office/drawing/2014/main" id="{F8A4666C-BC49-0B06-DA1C-0573BF456E8B}"/>
              </a:ext>
            </a:extLst>
          </p:cNvPr>
          <p:cNvSpPr txBox="1"/>
          <p:nvPr/>
        </p:nvSpPr>
        <p:spPr>
          <a:xfrm>
            <a:off x="799102" y="1256180"/>
            <a:ext cx="5334281" cy="476726"/>
          </a:xfrm>
          <a:prstGeom prst="roundRect">
            <a:avLst/>
          </a:prstGeom>
          <a:solidFill>
            <a:schemeClr val="accent2">
              <a:lumMod val="75000"/>
            </a:schemeClr>
          </a:solidFill>
          <a:ln>
            <a:solidFill>
              <a:schemeClr val="accent2">
                <a:lumMod val="50000"/>
              </a:schemeClr>
            </a:solidFill>
          </a:ln>
        </p:spPr>
        <p:txBody>
          <a:bodyPr wrap="none" rtlCol="0">
            <a:spAutoFit/>
          </a:bodyPr>
          <a:lstStyle/>
          <a:p>
            <a:r>
              <a:rPr lang="en-US" sz="2200" dirty="0">
                <a:solidFill>
                  <a:schemeClr val="bg1"/>
                </a:solidFill>
                <a:latin typeface="Aptos" panose="020B0004020202020204" pitchFamily="34" charset="0"/>
              </a:rPr>
              <a:t>I have a background in applied economics </a:t>
            </a:r>
            <a:endParaRPr lang="en-CA" sz="2200" dirty="0">
              <a:solidFill>
                <a:schemeClr val="bg1"/>
              </a:solidFill>
              <a:latin typeface="Aptos" panose="020B0004020202020204" pitchFamily="34" charset="0"/>
            </a:endParaRPr>
          </a:p>
        </p:txBody>
      </p:sp>
    </p:spTree>
    <p:extLst>
      <p:ext uri="{BB962C8B-B14F-4D97-AF65-F5344CB8AC3E}">
        <p14:creationId xmlns:p14="http://schemas.microsoft.com/office/powerpoint/2010/main" val="1999073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570" y="337392"/>
            <a:ext cx="621443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304800" y="1143001"/>
            <a:ext cx="8533442"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spTree>
    <p:extLst>
      <p:ext uri="{BB962C8B-B14F-4D97-AF65-F5344CB8AC3E}">
        <p14:creationId xmlns:p14="http://schemas.microsoft.com/office/powerpoint/2010/main" val="4190568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spTree>
    <p:extLst>
      <p:ext uri="{BB962C8B-B14F-4D97-AF65-F5344CB8AC3E}">
        <p14:creationId xmlns:p14="http://schemas.microsoft.com/office/powerpoint/2010/main" val="1929361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pic>
        <p:nvPicPr>
          <p:cNvPr id="6" name="Picture 5">
            <a:extLst>
              <a:ext uri="{FF2B5EF4-FFF2-40B4-BE49-F238E27FC236}">
                <a16:creationId xmlns:a16="http://schemas.microsoft.com/office/drawing/2014/main" id="{13BADA58-31A1-2ABC-122B-68F53BA81977}"/>
              </a:ext>
            </a:extLst>
          </p:cNvPr>
          <p:cNvPicPr>
            <a:picLocks noChangeAspect="1"/>
          </p:cNvPicPr>
          <p:nvPr/>
        </p:nvPicPr>
        <p:blipFill>
          <a:blip r:embed="rId4"/>
          <a:stretch>
            <a:fillRect/>
          </a:stretch>
        </p:blipFill>
        <p:spPr>
          <a:xfrm>
            <a:off x="2057400" y="1949865"/>
            <a:ext cx="8745170" cy="4639322"/>
          </a:xfrm>
          <a:prstGeom prst="rect">
            <a:avLst/>
          </a:prstGeom>
        </p:spPr>
      </p:pic>
    </p:spTree>
    <p:extLst>
      <p:ext uri="{BB962C8B-B14F-4D97-AF65-F5344CB8AC3E}">
        <p14:creationId xmlns:p14="http://schemas.microsoft.com/office/powerpoint/2010/main" val="2297515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p:txBody>
      </p:sp>
    </p:spTree>
    <p:extLst>
      <p:ext uri="{BB962C8B-B14F-4D97-AF65-F5344CB8AC3E}">
        <p14:creationId xmlns:p14="http://schemas.microsoft.com/office/powerpoint/2010/main" val="1895222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a:p>
            <a:pPr lvl="1"/>
            <a:r>
              <a:rPr lang="en-US" sz="2400" dirty="0"/>
              <a:t>Not always feasible</a:t>
            </a:r>
          </a:p>
          <a:p>
            <a:pPr lvl="1"/>
            <a:r>
              <a:rPr lang="en-US" sz="2400" dirty="0"/>
              <a:t>Implicit biases</a:t>
            </a:r>
          </a:p>
          <a:p>
            <a:pPr lvl="1"/>
            <a:r>
              <a:rPr lang="en-US" sz="2400" dirty="0"/>
              <a:t>Can’t always detect negative side effects</a:t>
            </a:r>
          </a:p>
          <a:p>
            <a:pPr lvl="1"/>
            <a:r>
              <a:rPr lang="en-US" sz="2400" dirty="0"/>
              <a:t>Problems with external validity, scaling, etc. </a:t>
            </a:r>
          </a:p>
          <a:p>
            <a:r>
              <a:rPr lang="en-US" sz="2400" dirty="0"/>
              <a:t>Econometric analysis helps identify </a:t>
            </a:r>
            <a:r>
              <a:rPr lang="en-US" sz="2400" b="1" dirty="0">
                <a:solidFill>
                  <a:schemeClr val="accent2">
                    <a:lumMod val="75000"/>
                  </a:schemeClr>
                </a:solidFill>
              </a:rPr>
              <a:t>real world patterns </a:t>
            </a:r>
            <a:r>
              <a:rPr lang="en-US" sz="2400" dirty="0"/>
              <a:t>from </a:t>
            </a:r>
            <a:r>
              <a:rPr lang="en-US" sz="2400" b="1" dirty="0">
                <a:solidFill>
                  <a:schemeClr val="accent2">
                    <a:lumMod val="75000"/>
                  </a:schemeClr>
                </a:solidFill>
              </a:rPr>
              <a:t>real world data</a:t>
            </a:r>
            <a:endParaRPr lang="en-US" sz="2400" dirty="0">
              <a:solidFill>
                <a:schemeClr val="accent2">
                  <a:lumMod val="75000"/>
                </a:schemeClr>
              </a:solidFill>
            </a:endParaRPr>
          </a:p>
          <a:p>
            <a:pPr lvl="1"/>
            <a:endParaRPr lang="en-US" sz="2400" dirty="0"/>
          </a:p>
        </p:txBody>
      </p:sp>
    </p:spTree>
    <p:extLst>
      <p:ext uri="{BB962C8B-B14F-4D97-AF65-F5344CB8AC3E}">
        <p14:creationId xmlns:p14="http://schemas.microsoft.com/office/powerpoint/2010/main" val="397007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5" name="Picture 4">
            <a:extLst>
              <a:ext uri="{FF2B5EF4-FFF2-40B4-BE49-F238E27FC236}">
                <a16:creationId xmlns:a16="http://schemas.microsoft.com/office/drawing/2014/main" id="{AEE7F24A-24D1-5BDB-258B-4FBC18C82840}"/>
              </a:ext>
            </a:extLst>
          </p:cNvPr>
          <p:cNvPicPr>
            <a:picLocks noChangeAspect="1"/>
          </p:cNvPicPr>
          <p:nvPr/>
        </p:nvPicPr>
        <p:blipFill rotWithShape="1">
          <a:blip r:embed="rId3"/>
          <a:srcRect l="2885" t="189" r="32205" b="33106"/>
          <a:stretch/>
        </p:blipFill>
        <p:spPr>
          <a:xfrm>
            <a:off x="1447800" y="962232"/>
            <a:ext cx="4858536" cy="5438568"/>
          </a:xfrm>
          <a:prstGeom prst="rect">
            <a:avLst/>
          </a:prstGeom>
        </p:spPr>
      </p:pic>
    </p:spTree>
    <p:extLst>
      <p:ext uri="{BB962C8B-B14F-4D97-AF65-F5344CB8AC3E}">
        <p14:creationId xmlns:p14="http://schemas.microsoft.com/office/powerpoint/2010/main" val="3629567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The rise of causal inference</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6" name="Picture 5">
            <a:extLst>
              <a:ext uri="{FF2B5EF4-FFF2-40B4-BE49-F238E27FC236}">
                <a16:creationId xmlns:a16="http://schemas.microsoft.com/office/drawing/2014/main" id="{D6501B0D-E23E-D5E4-617A-C3DB2A42E7AE}"/>
              </a:ext>
            </a:extLst>
          </p:cNvPr>
          <p:cNvPicPr>
            <a:picLocks noChangeAspect="1"/>
          </p:cNvPicPr>
          <p:nvPr/>
        </p:nvPicPr>
        <p:blipFill>
          <a:blip r:embed="rId3"/>
          <a:stretch>
            <a:fillRect/>
          </a:stretch>
        </p:blipFill>
        <p:spPr>
          <a:xfrm>
            <a:off x="609600" y="988669"/>
            <a:ext cx="9940741" cy="5400000"/>
          </a:xfrm>
          <a:prstGeom prst="rect">
            <a:avLst/>
          </a:prstGeom>
        </p:spPr>
      </p:pic>
    </p:spTree>
    <p:extLst>
      <p:ext uri="{BB962C8B-B14F-4D97-AF65-F5344CB8AC3E}">
        <p14:creationId xmlns:p14="http://schemas.microsoft.com/office/powerpoint/2010/main" val="1599356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041" y="381000"/>
            <a:ext cx="8303043" cy="624840"/>
          </a:xfrm>
        </p:spPr>
        <p:txBody>
          <a:bodyPr>
            <a:noAutofit/>
          </a:bodyPr>
          <a:lstStyle/>
          <a:p>
            <a:r>
              <a:rPr lang="en-US" dirty="0"/>
              <a:t>Econometric approach</a:t>
            </a:r>
          </a:p>
        </p:txBody>
      </p:sp>
      <p:sp>
        <p:nvSpPr>
          <p:cNvPr id="3" name="Content Placeholder 2"/>
          <p:cNvSpPr>
            <a:spLocks noGrp="1"/>
          </p:cNvSpPr>
          <p:nvPr>
            <p:ph idx="1"/>
          </p:nvPr>
        </p:nvSpPr>
        <p:spPr>
          <a:xfrm>
            <a:off x="228600" y="1005840"/>
            <a:ext cx="10896600" cy="5090160"/>
          </a:xfrm>
        </p:spPr>
        <p:txBody>
          <a:bodyPr>
            <a:normAutofit/>
          </a:bodyPr>
          <a:lstStyle/>
          <a:p>
            <a:r>
              <a:rPr lang="en-US" sz="2400" b="1" dirty="0">
                <a:solidFill>
                  <a:schemeClr val="accent2">
                    <a:lumMod val="75000"/>
                  </a:schemeClr>
                </a:solidFill>
              </a:rPr>
              <a:t>Observational data: </a:t>
            </a:r>
            <a:r>
              <a:rPr lang="en-US" sz="2400" dirty="0"/>
              <a:t>retrospective, “real-world” data</a:t>
            </a:r>
          </a:p>
          <a:p>
            <a:pPr lvl="1"/>
            <a:r>
              <a:rPr lang="en-US" sz="2400" dirty="0"/>
              <a:t>Not (typically) collected in a lab setting</a:t>
            </a:r>
          </a:p>
          <a:p>
            <a:pPr lvl="1"/>
            <a:r>
              <a:rPr lang="en-US" sz="2400" dirty="0"/>
              <a:t>Surveys, claims, tax records, etc. </a:t>
            </a:r>
          </a:p>
          <a:p>
            <a:r>
              <a:rPr lang="en-US" sz="2400" dirty="0"/>
              <a:t>What created that data? </a:t>
            </a:r>
          </a:p>
          <a:p>
            <a:pPr lvl="1"/>
            <a:r>
              <a:rPr lang="en-US" sz="2400" b="1" dirty="0">
                <a:solidFill>
                  <a:schemeClr val="accent2">
                    <a:lumMod val="75000"/>
                  </a:schemeClr>
                </a:solidFill>
              </a:rPr>
              <a:t>Data Generating Process: </a:t>
            </a:r>
            <a:r>
              <a:rPr lang="en-US" sz="2400" dirty="0"/>
              <a:t>what unique collection of characteristics, events, and randomness coalesced to form the data we are looking at? </a:t>
            </a:r>
          </a:p>
          <a:p>
            <a:pPr lvl="1"/>
            <a:r>
              <a:rPr lang="en-US" sz="2400" dirty="0"/>
              <a:t>Our objective is to use the data available to try and establish the nature of the true DGP.</a:t>
            </a:r>
          </a:p>
          <a:p>
            <a:pPr lvl="1"/>
            <a:r>
              <a:rPr lang="en-US" sz="2400" dirty="0"/>
              <a:t>But many different DGPs are possible, and many may yield very similar patterns!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960" y="228601"/>
            <a:ext cx="7280946" cy="652889"/>
          </a:xfrm>
        </p:spPr>
        <p:txBody>
          <a:bodyPr>
            <a:noAutofit/>
          </a:bodyPr>
          <a:lstStyle/>
          <a:p>
            <a:r>
              <a:rPr lang="en-US" dirty="0"/>
              <a:t>What’s a model?</a:t>
            </a:r>
          </a:p>
        </p:txBody>
      </p:sp>
      <p:sp>
        <p:nvSpPr>
          <p:cNvPr id="3" name="Content Placeholder 2"/>
          <p:cNvSpPr>
            <a:spLocks noGrp="1"/>
          </p:cNvSpPr>
          <p:nvPr>
            <p:ph idx="1"/>
          </p:nvPr>
        </p:nvSpPr>
        <p:spPr>
          <a:xfrm>
            <a:off x="152400" y="990600"/>
            <a:ext cx="10820400" cy="5189539"/>
          </a:xfrm>
        </p:spPr>
        <p:txBody>
          <a:bodyPr>
            <a:normAutofit/>
          </a:bodyPr>
          <a:lstStyle/>
          <a:p>
            <a:r>
              <a:rPr lang="en-US" sz="2400" dirty="0"/>
              <a:t>Goal: understand relation between: </a:t>
            </a:r>
          </a:p>
          <a:p>
            <a:pPr lvl="1"/>
            <a:r>
              <a:rPr lang="en-US" sz="2400" dirty="0"/>
              <a:t>Outcome (Y) </a:t>
            </a:r>
          </a:p>
          <a:p>
            <a:pPr lvl="1"/>
            <a:r>
              <a:rPr lang="en-US" sz="2400" dirty="0"/>
              <a:t>Treatment (D) </a:t>
            </a:r>
          </a:p>
          <a:p>
            <a:pPr lvl="1"/>
            <a:r>
              <a:rPr lang="en-US" sz="2400" dirty="0"/>
              <a:t>Covariate (X), </a:t>
            </a:r>
          </a:p>
          <a:p>
            <a:r>
              <a:rPr lang="en-US" sz="2400" dirty="0"/>
              <a:t>We must specify </a:t>
            </a:r>
            <a:r>
              <a:rPr lang="en-US" sz="2400" u="sng" dirty="0"/>
              <a:t>and test</a:t>
            </a:r>
            <a:r>
              <a:rPr lang="en-US" sz="2400" dirty="0"/>
              <a:t> the mechanisms between these features</a:t>
            </a:r>
          </a:p>
          <a:p>
            <a:r>
              <a:rPr lang="en-US" sz="2400" dirty="0"/>
              <a:t>Why do we have to do this in detail? </a:t>
            </a:r>
          </a:p>
          <a:p>
            <a:pPr lvl="1"/>
            <a:r>
              <a:rPr lang="en-US" sz="2400" u="sng" dirty="0"/>
              <a:t>Correlation is not causation (except when it is!)</a:t>
            </a:r>
          </a:p>
          <a:p>
            <a:pPr lvl="1"/>
            <a:r>
              <a:rPr lang="en-US" sz="2400" dirty="0"/>
              <a:t>Different variables may move in tandem without there being causal relations among them</a:t>
            </a:r>
          </a:p>
          <a:p>
            <a:pPr lvl="1"/>
            <a:r>
              <a:rPr lang="en-US" sz="2400" dirty="0">
                <a:hlinkClick r:id="rId3"/>
              </a:rPr>
              <a:t>https://www.tylervigen.com/spurious-correlations</a:t>
            </a:r>
            <a:r>
              <a:rPr lang="en-US" sz="2400" dirty="0"/>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638C0-37B0-22BE-EB22-726D847326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7AC1D-6938-70C8-9050-CFEBB1246998}"/>
              </a:ext>
            </a:extLst>
          </p:cNvPr>
          <p:cNvSpPr>
            <a:spLocks noGrp="1"/>
          </p:cNvSpPr>
          <p:nvPr>
            <p:ph type="ctrTitle"/>
          </p:nvPr>
        </p:nvSpPr>
        <p:spPr>
          <a:xfrm>
            <a:off x="2057400" y="2481819"/>
            <a:ext cx="8001000" cy="1894362"/>
          </a:xfrm>
        </p:spPr>
        <p:txBody>
          <a:bodyPr>
            <a:normAutofit/>
          </a:bodyPr>
          <a:lstStyle/>
          <a:p>
            <a:r>
              <a:rPr lang="en-US" dirty="0"/>
              <a:t>DAGs</a:t>
            </a:r>
          </a:p>
        </p:txBody>
      </p:sp>
    </p:spTree>
    <p:extLst>
      <p:ext uri="{BB962C8B-B14F-4D97-AF65-F5344CB8AC3E}">
        <p14:creationId xmlns:p14="http://schemas.microsoft.com/office/powerpoint/2010/main" val="1641904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07264" y="166449"/>
            <a:ext cx="10192512" cy="777240"/>
          </a:xfrm>
        </p:spPr>
        <p:txBody>
          <a:bodyPr/>
          <a:lstStyle/>
          <a:p>
            <a:r>
              <a:rPr lang="en-US" dirty="0"/>
              <a:t>Introductions: Goals from Course</a:t>
            </a:r>
          </a:p>
        </p:txBody>
      </p:sp>
      <p:sp>
        <p:nvSpPr>
          <p:cNvPr id="14" name="TextBox 13">
            <a:extLst>
              <a:ext uri="{FF2B5EF4-FFF2-40B4-BE49-F238E27FC236}">
                <a16:creationId xmlns:a16="http://schemas.microsoft.com/office/drawing/2014/main" id="{EEAEDE12-3D45-001A-D408-204AE08E9795}"/>
              </a:ext>
            </a:extLst>
          </p:cNvPr>
          <p:cNvSpPr txBox="1"/>
          <p:nvPr/>
        </p:nvSpPr>
        <p:spPr>
          <a:xfrm>
            <a:off x="237744" y="1570137"/>
            <a:ext cx="10716767" cy="851297"/>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dirty="0">
                <a:latin typeface="Aptos" panose="020B0004020202020204" pitchFamily="34" charset="0"/>
              </a:rPr>
              <a:t>I hope that I can leave this class feeling confident in my ability to assess quantitative methods and be able to discuss quantitative methodologies at a higher level. </a:t>
            </a:r>
            <a:endParaRPr lang="en-CA" sz="2200" dirty="0">
              <a:latin typeface="Aptos" panose="020B000402020202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A453869E-425F-F7DD-38B4-4A6E25DFA2A7}"/>
              </a:ext>
            </a:extLst>
          </p:cNvPr>
          <p:cNvSpPr txBox="1"/>
          <p:nvPr/>
        </p:nvSpPr>
        <p:spPr>
          <a:xfrm>
            <a:off x="237744" y="2600445"/>
            <a:ext cx="10716767" cy="1600438"/>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dirty="0">
                <a:latin typeface="Aptos" panose="020B0004020202020204" pitchFamily="34" charset="0"/>
                <a:cs typeface="Times New Roman" panose="02020603050405020304" pitchFamily="18" charset="0"/>
              </a:rPr>
              <a:t>I expect to come out of this class comfortable enough with the quantitative methods, so that I can use the knowledge for my thesis proposal. I believe success in a PhD-level course depends on one's initiative - the more a student participates and gives to the class, the more there is to gain. Inquisitive attitude is also important. </a:t>
            </a:r>
            <a:endParaRPr lang="en-CA" sz="2200" dirty="0">
              <a:latin typeface="Aptos" panose="020B000402020202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924289A9-17DB-B0B9-EDAC-99D29420738E}"/>
              </a:ext>
            </a:extLst>
          </p:cNvPr>
          <p:cNvSpPr txBox="1"/>
          <p:nvPr/>
        </p:nvSpPr>
        <p:spPr>
          <a:xfrm>
            <a:off x="237744" y="5410200"/>
            <a:ext cx="10716767" cy="851297"/>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a:latin typeface="Aptos" panose="020B0004020202020204" pitchFamily="34" charset="0"/>
                <a:cs typeface="Times New Roman" panose="02020603050405020304" pitchFamily="18" charset="0"/>
              </a:rPr>
              <a:t>I would expect to generate an interesting research topic and finish a formal paper with R.</a:t>
            </a:r>
            <a:endParaRPr lang="en-CA" sz="2200" dirty="0">
              <a:latin typeface="Aptos" panose="020B000402020202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9546A42C-7216-1EB0-7D5D-CE6ED6AD65CC}"/>
              </a:ext>
            </a:extLst>
          </p:cNvPr>
          <p:cNvSpPr txBox="1"/>
          <p:nvPr/>
        </p:nvSpPr>
        <p:spPr>
          <a:xfrm>
            <a:off x="237744" y="914400"/>
            <a:ext cx="10716767" cy="476726"/>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a:latin typeface="Aptos" panose="020B0004020202020204" pitchFamily="34" charset="0"/>
              </a:rPr>
              <a:t>To get a good grip over R</a:t>
            </a:r>
            <a:endParaRPr lang="en-CA" sz="2200" dirty="0">
              <a:latin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B177B6E1-E101-BBB3-0003-2750CC66C91B}"/>
              </a:ext>
            </a:extLst>
          </p:cNvPr>
          <p:cNvSpPr txBox="1"/>
          <p:nvPr/>
        </p:nvSpPr>
        <p:spPr>
          <a:xfrm>
            <a:off x="242692" y="4379894"/>
            <a:ext cx="10716767" cy="851297"/>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a:latin typeface="Aptos" panose="020B0004020202020204" pitchFamily="34" charset="0"/>
                <a:cs typeface="Times New Roman" panose="02020603050405020304" pitchFamily="18" charset="0"/>
              </a:rPr>
              <a:t>Additionally, I want to build on other soft skills required at a graduate level like presenting, critical analysis etc, and be able to use these skills together</a:t>
            </a:r>
            <a:endParaRPr lang="en-CA" sz="2200" dirty="0">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180877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365C9-E25E-5B5D-BB0C-EEADFB6FD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EE513F-B591-B4E8-E2DE-4F446441764D}"/>
              </a:ext>
            </a:extLst>
          </p:cNvPr>
          <p:cNvSpPr>
            <a:spLocks noGrp="1"/>
          </p:cNvSpPr>
          <p:nvPr>
            <p:ph type="title"/>
          </p:nvPr>
        </p:nvSpPr>
        <p:spPr>
          <a:xfrm>
            <a:off x="348960" y="228601"/>
            <a:ext cx="7280946" cy="652889"/>
          </a:xfrm>
        </p:spPr>
        <p:txBody>
          <a:bodyPr>
            <a:noAutofit/>
          </a:bodyPr>
          <a:lstStyle/>
          <a:p>
            <a:r>
              <a:rPr lang="en-US" dirty="0"/>
              <a:t>A Ladder of Causality</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06B3A839-BC67-54A9-E266-A8B327714B6C}"/>
                  </a:ext>
                </a:extLst>
              </p:cNvPr>
              <p:cNvGraphicFramePr>
                <a:graphicFrameLocks noGrp="1"/>
              </p:cNvGraphicFramePr>
              <p:nvPr>
                <p:ph idx="1"/>
                <p:extLst>
                  <p:ext uri="{D42A27DB-BD31-4B8C-83A1-F6EECF244321}">
                    <p14:modId xmlns:p14="http://schemas.microsoft.com/office/powerpoint/2010/main" val="1271293706"/>
                  </p:ext>
                </p:extLst>
              </p:nvPr>
            </p:nvGraphicFramePr>
            <p:xfrm>
              <a:off x="348960" y="881491"/>
              <a:ext cx="11309640" cy="5747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06B3A839-BC67-54A9-E266-A8B327714B6C}"/>
                  </a:ext>
                </a:extLst>
              </p:cNvPr>
              <p:cNvGraphicFramePr>
                <a:graphicFrameLocks noGrp="1"/>
              </p:cNvGraphicFramePr>
              <p:nvPr>
                <p:ph idx="1"/>
                <p:extLst>
                  <p:ext uri="{D42A27DB-BD31-4B8C-83A1-F6EECF244321}">
                    <p14:modId xmlns:p14="http://schemas.microsoft.com/office/powerpoint/2010/main" val="1271293706"/>
                  </p:ext>
                </p:extLst>
              </p:nvPr>
            </p:nvGraphicFramePr>
            <p:xfrm>
              <a:off x="348960" y="881491"/>
              <a:ext cx="11309640" cy="57479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1586070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728" y="304800"/>
            <a:ext cx="7183793" cy="701040"/>
          </a:xfrm>
        </p:spPr>
        <p:txBody>
          <a:bodyPr>
            <a:normAutofit/>
          </a:bodyPr>
          <a:lstStyle/>
          <a:p>
            <a:r>
              <a:rPr lang="en-US" dirty="0"/>
              <a:t>DGPs as DAGs</a:t>
            </a:r>
          </a:p>
        </p:txBody>
      </p:sp>
      <p:sp>
        <p:nvSpPr>
          <p:cNvPr id="3" name="Content Placeholder 2"/>
          <p:cNvSpPr>
            <a:spLocks noGrp="1"/>
          </p:cNvSpPr>
          <p:nvPr>
            <p:ph idx="1"/>
          </p:nvPr>
        </p:nvSpPr>
        <p:spPr>
          <a:xfrm>
            <a:off x="152400" y="1005840"/>
            <a:ext cx="108966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solidFill>
                  <a:schemeClr val="accent3">
                    <a:lumMod val="75000"/>
                  </a:schemeClr>
                </a:solidFill>
              </a:rPr>
              <a:t>philosophical model </a:t>
            </a:r>
            <a:endParaRPr lang="en-US" sz="2400" dirty="0">
              <a:solidFill>
                <a:schemeClr val="accent3">
                  <a:lumMod val="75000"/>
                </a:schemeClr>
              </a:solidFill>
            </a:endParaRPr>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2766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9605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9698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5005487" y="28081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728" y="304800"/>
            <a:ext cx="7183793" cy="701040"/>
          </a:xfrm>
        </p:spPr>
        <p:txBody>
          <a:bodyPr>
            <a:normAutofit/>
          </a:bodyPr>
          <a:lstStyle/>
          <a:p>
            <a:r>
              <a:rPr lang="en-US" dirty="0"/>
              <a:t>DGPs as DAGs</a:t>
            </a:r>
          </a:p>
        </p:txBody>
      </p:sp>
      <p:sp>
        <p:nvSpPr>
          <p:cNvPr id="3" name="Content Placeholder 2"/>
          <p:cNvSpPr>
            <a:spLocks noGrp="1"/>
          </p:cNvSpPr>
          <p:nvPr>
            <p:ph idx="1"/>
          </p:nvPr>
        </p:nvSpPr>
        <p:spPr>
          <a:xfrm>
            <a:off x="152400" y="1005840"/>
            <a:ext cx="108966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t>philosophical model</a:t>
            </a:r>
            <a:endParaRPr lang="en-US" sz="2400" dirty="0"/>
          </a:p>
          <a:p>
            <a:pPr lvl="1"/>
            <a:endParaRPr lang="en-US" sz="2400" dirty="0"/>
          </a:p>
          <a:p>
            <a:pPr lvl="1"/>
            <a:endParaRPr lang="en-US" sz="2400" dirty="0"/>
          </a:p>
          <a:p>
            <a:pPr lvl="1"/>
            <a:endParaRPr lang="en-US" sz="2400" dirty="0"/>
          </a:p>
          <a:p>
            <a:pPr lvl="1"/>
            <a:endParaRPr lang="en-US" sz="2400" dirty="0"/>
          </a:p>
          <a:p>
            <a:r>
              <a:rPr lang="en-US" sz="2400" b="1" u="sng" dirty="0">
                <a:solidFill>
                  <a:schemeClr val="accent3">
                    <a:lumMod val="75000"/>
                  </a:schemeClr>
                </a:solidFill>
              </a:rPr>
              <a:t>Example</a:t>
            </a:r>
            <a:r>
              <a:rPr lang="en-US" sz="2400" dirty="0"/>
              <a:t>: Physical Activity and Child Fitness</a:t>
            </a:r>
          </a:p>
          <a:p>
            <a:r>
              <a:rPr lang="en-US" sz="2400" b="1" dirty="0">
                <a:solidFill>
                  <a:schemeClr val="accent2">
                    <a:lumMod val="75000"/>
                  </a:schemeClr>
                </a:solidFill>
              </a:rPr>
              <a:t>Question: Are school physical activity programs effective?</a:t>
            </a:r>
            <a:endParaRPr lang="en-US" sz="2200" b="1" dirty="0">
              <a:solidFill>
                <a:schemeClr val="accent2">
                  <a:lumMod val="75000"/>
                </a:schemeClr>
              </a:solidFill>
            </a:endParaRPr>
          </a:p>
          <a:p>
            <a:pPr lvl="1"/>
            <a:r>
              <a:rPr lang="en-US" sz="2200" dirty="0"/>
              <a:t>Y: Outcome of interest (student fitness, academic outcomes, etc.)</a:t>
            </a:r>
          </a:p>
          <a:p>
            <a:pPr lvl="1"/>
            <a:r>
              <a:rPr lang="en-US" sz="2400" dirty="0"/>
              <a:t>D: Treatment/program</a:t>
            </a:r>
          </a:p>
          <a:p>
            <a:pPr lvl="1"/>
            <a:r>
              <a:rPr lang="en-US" sz="2400" dirty="0"/>
              <a:t>X: Covariates – what might contribute to both D and Y?</a:t>
            </a:r>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352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30367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30460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8843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YARN | I had a presidential pardon from fitness. | The Goldbergs (2013) -  S01E19 The President's Fitness Test | Video gifs by quotes | e02665cc | 紗">
            <a:extLst>
              <a:ext uri="{FF2B5EF4-FFF2-40B4-BE49-F238E27FC236}">
                <a16:creationId xmlns:a16="http://schemas.microsoft.com/office/drawing/2014/main" id="{6F4A04DD-8D12-B0C6-F680-44BC34D93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449580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507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964" y="304800"/>
            <a:ext cx="7133557" cy="701040"/>
          </a:xfrm>
        </p:spPr>
        <p:txBody>
          <a:bodyPr>
            <a:normAutofit/>
          </a:bodyPr>
          <a:lstStyle/>
          <a:p>
            <a:r>
              <a:rPr lang="en-US" dirty="0"/>
              <a:t>DGPs as DAGs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05840"/>
                <a:ext cx="10820400" cy="5623560"/>
              </a:xfrm>
            </p:spPr>
            <p:txBody>
              <a:bodyPr>
                <a:noAutofit/>
              </a:bodyPr>
              <a:lstStyle/>
              <a:p>
                <a:r>
                  <a:rPr lang="en-US" sz="2400" b="1" dirty="0"/>
                  <a:t>Directed Acyclic Graphs (DAGs):</a:t>
                </a:r>
                <a:endParaRPr lang="en-US" sz="2400" dirty="0"/>
              </a:p>
              <a:p>
                <a:pPr lvl="1"/>
                <a:r>
                  <a:rPr lang="en-US" sz="2400" dirty="0"/>
                  <a:t>Graphical relationship of a chain of causal effects</a:t>
                </a:r>
              </a:p>
              <a:p>
                <a:pPr lvl="1"/>
                <a:r>
                  <a:rPr lang="en-US" sz="2400" dirty="0"/>
                  <a:t>Represented as random variables (nodes) and influencing events (arrows)</a:t>
                </a:r>
              </a:p>
              <a:p>
                <a:pPr lvl="1"/>
                <a:endParaRPr lang="en-US" sz="2400" dirty="0"/>
              </a:p>
              <a:p>
                <a:pPr lvl="1"/>
                <a:endParaRPr lang="en-US" sz="2400" dirty="0"/>
              </a:p>
              <a:p>
                <a:pPr lvl="1"/>
                <a:endParaRPr lang="en-US" sz="2400" dirty="0"/>
              </a:p>
              <a:p>
                <a:pPr lvl="1"/>
                <a:endParaRPr lang="en-US" sz="2400" dirty="0"/>
              </a:p>
              <a:p>
                <a:r>
                  <a:rPr lang="en-US" sz="2400" dirty="0"/>
                  <a:t>We are interested in the effect of D on Y </a:t>
                </a:r>
              </a:p>
              <a:p>
                <a:pPr lvl="1"/>
                <a:r>
                  <a:rPr lang="en-US" sz="2400" dirty="0"/>
                  <a:t>Direct effect (D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m:t>
                    </m:r>
                  </m:oMath>
                </a14:m>
                <a:r>
                  <a:rPr lang="en-US" sz="2400" dirty="0"/>
                  <a:t> – this is the “causal effect” of interest</a:t>
                </a:r>
              </a:p>
              <a:p>
                <a:pPr lvl="1"/>
                <a:r>
                  <a:rPr lang="en-US" sz="2400" dirty="0"/>
                  <a:t>Indirect effect (D </a:t>
                </a:r>
                <a14:m>
                  <m:oMath xmlns:m="http://schemas.openxmlformats.org/officeDocument/2006/math">
                    <m:r>
                      <a:rPr lang="en-US" sz="2400" b="0" i="1" smtClean="0">
                        <a:latin typeface="Cambria Math" panose="02040503050406030204" pitchFamily="18" charset="0"/>
                      </a:rPr>
                      <m:t>←</m:t>
                    </m:r>
                  </m:oMath>
                </a14:m>
                <a:r>
                  <a:rPr lang="en-US" sz="2400" dirty="0"/>
                  <a:t> X </a:t>
                </a:r>
                <a14:m>
                  <m:oMath xmlns:m="http://schemas.openxmlformats.org/officeDocument/2006/math">
                    <m:r>
                      <a:rPr lang="en-US" sz="2400" i="1">
                        <a:latin typeface="Cambria Math" panose="02040503050406030204" pitchFamily="18" charset="0"/>
                      </a:rPr>
                      <m:t>→</m:t>
                    </m:r>
                    <m:r>
                      <m:rPr>
                        <m:sty m:val="p"/>
                      </m:rPr>
                      <a:rPr lang="en-US" sz="2400" b="0" i="0" smtClean="0">
                        <a:latin typeface="Cambria Math" panose="02040503050406030204" pitchFamily="18" charset="0"/>
                      </a:rPr>
                      <m:t>Y</m:t>
                    </m:r>
                    <m:r>
                      <a:rPr lang="en-US" sz="2400" b="0" i="0" smtClean="0">
                        <a:latin typeface="Cambria Math" panose="02040503050406030204" pitchFamily="18" charset="0"/>
                      </a:rPr>
                      <m:t>)</m:t>
                    </m:r>
                  </m:oMath>
                </a14:m>
                <a:r>
                  <a:rPr lang="en-US" sz="2400" b="0" dirty="0"/>
                  <a:t> – this is a “backdoor” path</a:t>
                </a:r>
              </a:p>
              <a:p>
                <a:r>
                  <a:rPr lang="en-US" sz="2400" b="0" dirty="0"/>
                  <a:t>What does an RCT do in this situation? </a:t>
                </a:r>
              </a:p>
              <a:p>
                <a:pPr lvl="1"/>
                <a:endParaRPr lang="en-US" sz="2400" dirty="0"/>
              </a:p>
              <a:p>
                <a:pPr lvl="1"/>
                <a:endParaRPr lang="en-US" sz="2400" dirty="0"/>
              </a:p>
              <a:p>
                <a:pPr lvl="1"/>
                <a:endParaRPr lang="en-US" sz="2400" dirty="0"/>
              </a:p>
              <a:p>
                <a:pPr lvl="1"/>
                <a:endParaRPr lang="en-US" sz="2400" dirty="0"/>
              </a:p>
              <a:p>
                <a:pPr marL="274320" lvl="1"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05840"/>
                <a:ext cx="10820400" cy="5623560"/>
              </a:xfrm>
              <a:blipFill>
                <a:blip r:embed="rId3"/>
                <a:stretch>
                  <a:fillRect l="-451" t="-1192"/>
                </a:stretch>
              </a:blipFill>
            </p:spPr>
            <p:txBody>
              <a:bodyPr/>
              <a:lstStyle/>
              <a:p>
                <a:r>
                  <a:rPr lang="en-CA">
                    <a:noFill/>
                  </a:rPr>
                  <a:t> </a:t>
                </a:r>
              </a:p>
            </p:txBody>
          </p:sp>
        </mc:Fallback>
      </mc:AlternateContent>
      <p:sp>
        <p:nvSpPr>
          <p:cNvPr id="4" name="Oval 3">
            <a:extLst>
              <a:ext uri="{FF2B5EF4-FFF2-40B4-BE49-F238E27FC236}">
                <a16:creationId xmlns:a16="http://schemas.microsoft.com/office/drawing/2014/main" id="{60A69CE1-AAD1-4E00-A64F-5B9C6E629902}"/>
              </a:ext>
            </a:extLst>
          </p:cNvPr>
          <p:cNvSpPr/>
          <p:nvPr/>
        </p:nvSpPr>
        <p:spPr>
          <a:xfrm>
            <a:off x="5486400" y="290682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59080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60004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43840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593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014" y="304800"/>
            <a:ext cx="7782187" cy="701040"/>
          </a:xfrm>
        </p:spPr>
        <p:txBody>
          <a:bodyPr>
            <a:normAutofit/>
          </a:bodyPr>
          <a:lstStyle/>
          <a:p>
            <a:r>
              <a:rPr lang="en-US" dirty="0"/>
              <a:t>A More Involved DAG</a:t>
            </a:r>
          </a:p>
        </p:txBody>
      </p:sp>
      <p:grpSp>
        <p:nvGrpSpPr>
          <p:cNvPr id="32" name="Group 31">
            <a:extLst>
              <a:ext uri="{FF2B5EF4-FFF2-40B4-BE49-F238E27FC236}">
                <a16:creationId xmlns:a16="http://schemas.microsoft.com/office/drawing/2014/main" id="{6112502E-0A0D-4A76-8879-3B38826947B2}"/>
              </a:ext>
            </a:extLst>
          </p:cNvPr>
          <p:cNvGrpSpPr/>
          <p:nvPr/>
        </p:nvGrpSpPr>
        <p:grpSpPr>
          <a:xfrm>
            <a:off x="4186378" y="1828800"/>
            <a:ext cx="3057245" cy="1600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DE615A4A-71E0-1C19-76B8-821DC002FA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813" y="1005840"/>
            <a:ext cx="7807151" cy="5844725"/>
          </a:xfrm>
          <a:prstGeom prst="rect">
            <a:avLst/>
          </a:prstGeom>
        </p:spPr>
      </p:pic>
    </p:spTree>
    <p:extLst>
      <p:ext uri="{BB962C8B-B14F-4D97-AF65-F5344CB8AC3E}">
        <p14:creationId xmlns:p14="http://schemas.microsoft.com/office/powerpoint/2010/main" val="26332914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670" y="304800"/>
            <a:ext cx="10100929" cy="701040"/>
          </a:xfrm>
        </p:spPr>
        <p:txBody>
          <a:bodyPr>
            <a:normAutofit/>
          </a:bodyPr>
          <a:lstStyle/>
          <a:p>
            <a:r>
              <a:rPr lang="en-US" dirty="0"/>
              <a:t>How do we define a causal relationship?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05840"/>
                <a:ext cx="10744200" cy="5623560"/>
              </a:xfrm>
            </p:spPr>
            <p:txBody>
              <a:bodyPr>
                <a:noAutofit/>
              </a:bodyPr>
              <a:lstStyle/>
              <a:p>
                <a:pPr lvl="1"/>
                <a:endParaRPr lang="en-US" sz="2400" dirty="0"/>
              </a:p>
              <a:p>
                <a:pPr lvl="1"/>
                <a:endParaRPr lang="en-US" sz="2400" dirty="0"/>
              </a:p>
              <a:p>
                <a:pPr marL="274320" lvl="1" indent="0">
                  <a:buNone/>
                </a:pPr>
                <a:endParaRPr lang="en-US" sz="2400" dirty="0"/>
              </a:p>
              <a:p>
                <a:endParaRPr lang="en-US" sz="2400" dirty="0"/>
              </a:p>
              <a:p>
                <a:endParaRPr lang="en-US" sz="2400" dirty="0"/>
              </a:p>
              <a:p>
                <a:r>
                  <a:rPr lang="en-US" sz="2400" b="1" dirty="0"/>
                  <a:t>First step: </a:t>
                </a:r>
                <a:r>
                  <a:rPr lang="en-US" sz="2400" dirty="0"/>
                  <a:t>list all pathways between D and Y: </a:t>
                </a:r>
              </a:p>
              <a:p>
                <a:pPr lvl="1"/>
                <a:r>
                  <a:rPr lang="en-US" sz="2400" dirty="0"/>
                  <a:t>D </a:t>
                </a:r>
                <a14:m>
                  <m:oMath xmlns:m="http://schemas.openxmlformats.org/officeDocument/2006/math">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b="0" dirty="0"/>
              </a:p>
              <a:p>
                <a:pPr lvl="1"/>
                <a:r>
                  <a:rPr lang="en-US" sz="2400" dirty="0"/>
                  <a:t>D </a:t>
                </a:r>
                <a14:m>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b="0" dirty="0"/>
              </a:p>
              <a:p>
                <a:pPr lvl="1"/>
                <a:r>
                  <a:rPr lang="en-US" sz="2400" dirty="0"/>
                  <a:t>D </a:t>
                </a:r>
                <a14:m>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𝑅</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dirty="0"/>
              </a:p>
              <a:p>
                <a:r>
                  <a:rPr lang="en-US" sz="2400" dirty="0"/>
                  <a:t>To ID causal effects, we must </a:t>
                </a:r>
                <a:r>
                  <a:rPr lang="en-US" sz="2400" b="1" dirty="0"/>
                  <a:t>close </a:t>
                </a:r>
                <a:r>
                  <a:rPr lang="en-US" sz="2400" b="1" dirty="0">
                    <a:solidFill>
                      <a:schemeClr val="accent2">
                        <a:lumMod val="75000"/>
                      </a:schemeClr>
                    </a:solidFill>
                  </a:rPr>
                  <a:t>all open pathways not of interest</a:t>
                </a:r>
              </a:p>
              <a:p>
                <a:pPr lvl="1"/>
                <a:r>
                  <a:rPr lang="en-US" sz="2400" dirty="0"/>
                  <a:t>DAGs give insight into the appropriate methods to do this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05840"/>
                <a:ext cx="10744200" cy="5623560"/>
              </a:xfrm>
              <a:blipFill>
                <a:blip r:embed="rId3"/>
                <a:stretch>
                  <a:fillRect l="-454"/>
                </a:stretch>
              </a:blipFill>
            </p:spPr>
            <p:txBody>
              <a:bodyPr/>
              <a:lstStyle/>
              <a:p>
                <a:r>
                  <a:rPr lang="en-CA">
                    <a:noFill/>
                  </a:rPr>
                  <a:t> </a:t>
                </a:r>
              </a:p>
            </p:txBody>
          </p:sp>
        </mc:Fallback>
      </mc:AlternateContent>
      <p:grpSp>
        <p:nvGrpSpPr>
          <p:cNvPr id="32" name="Group 31">
            <a:extLst>
              <a:ext uri="{FF2B5EF4-FFF2-40B4-BE49-F238E27FC236}">
                <a16:creationId xmlns:a16="http://schemas.microsoft.com/office/drawing/2014/main" id="{6112502E-0A0D-4A76-8879-3B38826947B2}"/>
              </a:ext>
            </a:extLst>
          </p:cNvPr>
          <p:cNvGrpSpPr/>
          <p:nvPr/>
        </p:nvGrpSpPr>
        <p:grpSpPr>
          <a:xfrm>
            <a:off x="3733800" y="1143000"/>
            <a:ext cx="3586023" cy="1981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B</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1042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AC40F-0117-236D-04C6-D426DCDB33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C68367-D69B-BD9F-A140-41ECF0E8557D}"/>
              </a:ext>
            </a:extLst>
          </p:cNvPr>
          <p:cNvSpPr>
            <a:spLocks noGrp="1"/>
          </p:cNvSpPr>
          <p:nvPr>
            <p:ph type="title"/>
          </p:nvPr>
        </p:nvSpPr>
        <p:spPr>
          <a:xfrm>
            <a:off x="414670" y="304800"/>
            <a:ext cx="10100929" cy="701040"/>
          </a:xfrm>
        </p:spPr>
        <p:txBody>
          <a:bodyPr>
            <a:normAutofit/>
          </a:bodyPr>
          <a:lstStyle/>
          <a:p>
            <a:r>
              <a:rPr lang="en-US" dirty="0"/>
              <a:t>Introduction to Identification</a:t>
            </a:r>
          </a:p>
        </p:txBody>
      </p:sp>
      <p:sp>
        <p:nvSpPr>
          <p:cNvPr id="3" name="Content Placeholder 2">
            <a:extLst>
              <a:ext uri="{FF2B5EF4-FFF2-40B4-BE49-F238E27FC236}">
                <a16:creationId xmlns:a16="http://schemas.microsoft.com/office/drawing/2014/main" id="{8F979723-434B-A4D9-9362-42364DD66D4C}"/>
              </a:ext>
            </a:extLst>
          </p:cNvPr>
          <p:cNvSpPr>
            <a:spLocks noGrp="1"/>
          </p:cNvSpPr>
          <p:nvPr>
            <p:ph idx="1"/>
          </p:nvPr>
        </p:nvSpPr>
        <p:spPr>
          <a:xfrm>
            <a:off x="228600" y="1005840"/>
            <a:ext cx="10744200" cy="5623560"/>
          </a:xfrm>
        </p:spPr>
        <p:txBody>
          <a:bodyPr>
            <a:noAutofit/>
          </a:bodyPr>
          <a:lstStyle/>
          <a:p>
            <a:pPr lvl="1"/>
            <a:r>
              <a:rPr lang="en-US" sz="2400" dirty="0"/>
              <a:t>The main problem here is one of </a:t>
            </a:r>
            <a:r>
              <a:rPr lang="en-US" sz="2400" b="1" u="sng" dirty="0"/>
              <a:t>identification</a:t>
            </a:r>
            <a:r>
              <a:rPr lang="en-US" sz="2400" dirty="0"/>
              <a:t>: what is the story the data are telling? </a:t>
            </a:r>
          </a:p>
          <a:p>
            <a:pPr lvl="1"/>
            <a:r>
              <a:rPr lang="en-US" sz="2400" dirty="0"/>
              <a:t>Imagine a Sudoku puzzle. Identification is *knowing* what numbers go where. But not all squares are immediately identified!</a:t>
            </a:r>
            <a:endParaRPr lang="en-US" sz="2200" dirty="0"/>
          </a:p>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2A2D77B6-4E1E-5ED4-C4D1-F1AA22873EB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2056" name="Picture 8" descr="Sudoku 4x4 - Easy - Sudoku-Puzzles.net">
            <a:extLst>
              <a:ext uri="{FF2B5EF4-FFF2-40B4-BE49-F238E27FC236}">
                <a16:creationId xmlns:a16="http://schemas.microsoft.com/office/drawing/2014/main" id="{14C8D82F-721B-F547-CEBC-2C7A7D6FD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67000"/>
            <a:ext cx="36671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3111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366B3-F671-C568-FEA2-1B3BFC9DD0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C60138-0170-2F88-BAD5-BCE020F04B89}"/>
              </a:ext>
            </a:extLst>
          </p:cNvPr>
          <p:cNvSpPr>
            <a:spLocks noGrp="1"/>
          </p:cNvSpPr>
          <p:nvPr>
            <p:ph type="title"/>
          </p:nvPr>
        </p:nvSpPr>
        <p:spPr>
          <a:xfrm>
            <a:off x="414670" y="304800"/>
            <a:ext cx="10100929" cy="701040"/>
          </a:xfrm>
        </p:spPr>
        <p:txBody>
          <a:bodyPr>
            <a:normAutofit/>
          </a:bodyPr>
          <a:lstStyle/>
          <a:p>
            <a:r>
              <a:rPr lang="en-US" dirty="0"/>
              <a:t>Introduction to Identification</a:t>
            </a:r>
          </a:p>
        </p:txBody>
      </p:sp>
      <p:sp>
        <p:nvSpPr>
          <p:cNvPr id="3" name="Content Placeholder 2">
            <a:extLst>
              <a:ext uri="{FF2B5EF4-FFF2-40B4-BE49-F238E27FC236}">
                <a16:creationId xmlns:a16="http://schemas.microsoft.com/office/drawing/2014/main" id="{C7332712-B9C5-639B-EA63-23F534E5646B}"/>
              </a:ext>
            </a:extLst>
          </p:cNvPr>
          <p:cNvSpPr>
            <a:spLocks noGrp="1"/>
          </p:cNvSpPr>
          <p:nvPr>
            <p:ph idx="1"/>
          </p:nvPr>
        </p:nvSpPr>
        <p:spPr>
          <a:xfrm>
            <a:off x="228600" y="1005840"/>
            <a:ext cx="10744200" cy="5623560"/>
          </a:xfrm>
        </p:spPr>
        <p:txBody>
          <a:bodyPr>
            <a:noAutofit/>
          </a:bodyPr>
          <a:lstStyle/>
          <a:p>
            <a:pPr lvl="1"/>
            <a:r>
              <a:rPr lang="en-US" sz="2400" dirty="0"/>
              <a:t>The main problem here is one of </a:t>
            </a:r>
            <a:r>
              <a:rPr lang="en-US" sz="2400" b="1" u="sng" dirty="0"/>
              <a:t>identification</a:t>
            </a:r>
            <a:r>
              <a:rPr lang="en-US" sz="2400" dirty="0"/>
              <a:t>: what is the story the data are telling? </a:t>
            </a:r>
          </a:p>
          <a:p>
            <a:pPr lvl="1"/>
            <a:r>
              <a:rPr lang="en-US" sz="2400" dirty="0"/>
              <a:t>Imagine a Sudoku puzzle. Identification is *knowing* what numbers go where. But not all squares are immediately identified!</a:t>
            </a:r>
            <a:endParaRPr lang="en-US" sz="2200" dirty="0"/>
          </a:p>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22F06CD3-A3D3-DCDB-83FC-B350D3625E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TextBox 3">
            <a:extLst>
              <a:ext uri="{FF2B5EF4-FFF2-40B4-BE49-F238E27FC236}">
                <a16:creationId xmlns:a16="http://schemas.microsoft.com/office/drawing/2014/main" id="{00CF1B50-2699-C8AD-48C7-0E883F43C564}"/>
              </a:ext>
            </a:extLst>
          </p:cNvPr>
          <p:cNvSpPr txBox="1"/>
          <p:nvPr/>
        </p:nvSpPr>
        <p:spPr>
          <a:xfrm>
            <a:off x="4724400" y="2895600"/>
            <a:ext cx="5181600" cy="1754326"/>
          </a:xfrm>
          <a:prstGeom prst="rect">
            <a:avLst/>
          </a:prstGeom>
          <a:solidFill>
            <a:schemeClr val="accent5">
              <a:lumMod val="60000"/>
              <a:lumOff val="40000"/>
            </a:schemeClr>
          </a:solidFill>
          <a:ln>
            <a:solidFill>
              <a:schemeClr val="tx1"/>
            </a:solidFill>
          </a:ln>
        </p:spPr>
        <p:txBody>
          <a:bodyPr wrap="square" rtlCol="0">
            <a:spAutoFit/>
          </a:bodyPr>
          <a:lstStyle/>
          <a:p>
            <a:r>
              <a:rPr lang="en-US" dirty="0">
                <a:solidFill>
                  <a:schemeClr val="bg1"/>
                </a:solidFill>
              </a:rPr>
              <a:t>Using observational data to make causal claims means that we aren’t always guaranteed to be able to solve the puzzle. We need to make different assumptions to “identify” the effects of interest, and sometimes remaining issues threaten that identification.</a:t>
            </a:r>
            <a:endParaRPr lang="en-CA" dirty="0">
              <a:solidFill>
                <a:schemeClr val="bg1"/>
              </a:solidFill>
            </a:endParaRPr>
          </a:p>
        </p:txBody>
      </p:sp>
      <p:pic>
        <p:nvPicPr>
          <p:cNvPr id="5" name="Picture 8" descr="Sudoku 4x4 - Easy - Sudoku-Puzzles.net">
            <a:extLst>
              <a:ext uri="{FF2B5EF4-FFF2-40B4-BE49-F238E27FC236}">
                <a16:creationId xmlns:a16="http://schemas.microsoft.com/office/drawing/2014/main" id="{E8B55873-AE55-06B5-4E1A-D32549838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67000"/>
            <a:ext cx="36671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296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FA0AA-9873-31B3-B1D3-F91BCF320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AF7DA-87FB-B2B4-27C8-5F57E9EE0081}"/>
              </a:ext>
            </a:extLst>
          </p:cNvPr>
          <p:cNvSpPr>
            <a:spLocks noGrp="1"/>
          </p:cNvSpPr>
          <p:nvPr>
            <p:ph type="title"/>
          </p:nvPr>
        </p:nvSpPr>
        <p:spPr>
          <a:xfrm>
            <a:off x="414670" y="304800"/>
            <a:ext cx="10100929" cy="701040"/>
          </a:xfrm>
        </p:spPr>
        <p:txBody>
          <a:bodyPr>
            <a:normAutofit fontScale="90000"/>
          </a:bodyPr>
          <a:lstStyle/>
          <a:p>
            <a:r>
              <a:rPr lang="en-US" dirty="0"/>
              <a:t>Let’s take the Con out of Econometrics</a:t>
            </a:r>
            <a:br>
              <a:rPr lang="en-US" dirty="0"/>
            </a:br>
            <a:r>
              <a:rPr lang="en-US" sz="2200" dirty="0"/>
              <a:t>(Edward Leamer, 1983)</a:t>
            </a:r>
          </a:p>
        </p:txBody>
      </p:sp>
      <p:sp>
        <p:nvSpPr>
          <p:cNvPr id="3" name="Content Placeholder 2">
            <a:extLst>
              <a:ext uri="{FF2B5EF4-FFF2-40B4-BE49-F238E27FC236}">
                <a16:creationId xmlns:a16="http://schemas.microsoft.com/office/drawing/2014/main" id="{4C53698B-CF91-A861-A662-9F7934AC7E2F}"/>
              </a:ext>
            </a:extLst>
          </p:cNvPr>
          <p:cNvSpPr>
            <a:spLocks noGrp="1"/>
          </p:cNvSpPr>
          <p:nvPr>
            <p:ph idx="1"/>
          </p:nvPr>
        </p:nvSpPr>
        <p:spPr>
          <a:xfrm>
            <a:off x="228600" y="1005840"/>
            <a:ext cx="10744200" cy="5623560"/>
          </a:xfrm>
        </p:spPr>
        <p:txBody>
          <a:bodyPr>
            <a:noAutofit/>
          </a:bodyPr>
          <a:lstStyle/>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F28E2EC4-1652-3EF5-130B-AF68C886547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TextBox 3">
            <a:extLst>
              <a:ext uri="{FF2B5EF4-FFF2-40B4-BE49-F238E27FC236}">
                <a16:creationId xmlns:a16="http://schemas.microsoft.com/office/drawing/2014/main" id="{92831435-08D2-D408-1A7F-55BC8AA55236}"/>
              </a:ext>
            </a:extLst>
          </p:cNvPr>
          <p:cNvSpPr txBox="1"/>
          <p:nvPr/>
        </p:nvSpPr>
        <p:spPr>
          <a:xfrm>
            <a:off x="152400" y="1005840"/>
            <a:ext cx="11125200" cy="4862870"/>
          </a:xfrm>
          <a:prstGeom prst="rect">
            <a:avLst/>
          </a:prstGeom>
          <a:solidFill>
            <a:schemeClr val="accent3">
              <a:lumMod val="20000"/>
              <a:lumOff val="80000"/>
            </a:schemeClr>
          </a:solidFill>
          <a:ln>
            <a:solidFill>
              <a:schemeClr val="tx1"/>
            </a:solidFill>
          </a:ln>
        </p:spPr>
        <p:txBody>
          <a:bodyPr wrap="square" rtlCol="0">
            <a:spAutoFit/>
          </a:bodyPr>
          <a:lstStyle/>
          <a:p>
            <a:r>
              <a:rPr lang="en-US" sz="2000" dirty="0">
                <a:latin typeface="Aptos" panose="020B0004020202020204" pitchFamily="34" charset="0"/>
              </a:rPr>
              <a:t>“Econometricians would like to project the image of agricultural experimenters who divide a farm into a set of smaller plots of land and who select randomly the level of fertilizer to be used on each plot. If some plots are assigned a certain amount of fertilizer while others are assigned none, then the difference between the mean yield of the fertilized plots and the mean yield of the unfertilized plots isa measure of the effect of fertilizer on agricultural yields. The econometrician's humble job is only to determine if that difference is large enough to suggest a real effect of fertilizer, or is so small that it is more likely due to random variation.</a:t>
            </a:r>
          </a:p>
          <a:p>
            <a:endParaRPr lang="en-US" sz="1000" dirty="0">
              <a:latin typeface="Aptos" panose="020B0004020202020204" pitchFamily="34" charset="0"/>
            </a:endParaRPr>
          </a:p>
          <a:p>
            <a:r>
              <a:rPr lang="en-US" sz="2000" dirty="0">
                <a:latin typeface="Aptos" panose="020B0004020202020204" pitchFamily="34" charset="0"/>
              </a:rPr>
              <a:t>“I would like to suggest a more accurate [image]. The applied econometrician is like a farmer who notices that the yield is somewhat higher under trees where birds roost, and he uses this as evidence that bird droppings increase yields. However, when he presents this finding at the annual meeting of the American Ecological Association, another farmer in the audience objects that he used the same data but came up with the conclusion that moderate amounts of shade increase yields. A bright chap in the back of the room then observes that these two hypotheses are indistinguishable, given the available data. He mentions the phrase "</a:t>
            </a:r>
            <a:r>
              <a:rPr lang="en-US" sz="2000" b="1" u="sng" dirty="0">
                <a:latin typeface="Aptos" panose="020B0004020202020204" pitchFamily="34" charset="0"/>
              </a:rPr>
              <a:t>identification problem</a:t>
            </a:r>
            <a:r>
              <a:rPr lang="en-US" sz="2000" dirty="0">
                <a:latin typeface="Aptos" panose="020B0004020202020204" pitchFamily="34" charset="0"/>
              </a:rPr>
              <a:t>," which, though no one knows quite what he means, is said with such authority that it is totally convincing.”</a:t>
            </a:r>
            <a:endParaRPr lang="en-CA" sz="2000" dirty="0">
              <a:latin typeface="Aptos" panose="020B0004020202020204" pitchFamily="34" charset="0"/>
            </a:endParaRPr>
          </a:p>
        </p:txBody>
      </p:sp>
    </p:spTree>
    <p:extLst>
      <p:ext uri="{BB962C8B-B14F-4D97-AF65-F5344CB8AC3E}">
        <p14:creationId xmlns:p14="http://schemas.microsoft.com/office/powerpoint/2010/main" val="4060779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Why do we need DAGs?</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A5B50619-98FD-8F47-83E1-B23B8A6647FC}"/>
              </a:ext>
            </a:extLst>
          </p:cNvPr>
          <p:cNvPicPr>
            <a:picLocks noChangeAspect="1"/>
          </p:cNvPicPr>
          <p:nvPr/>
        </p:nvPicPr>
        <p:blipFill>
          <a:blip r:embed="rId3"/>
          <a:stretch>
            <a:fillRect/>
          </a:stretch>
        </p:blipFill>
        <p:spPr>
          <a:xfrm>
            <a:off x="1261872" y="1005839"/>
            <a:ext cx="5443728" cy="5623757"/>
          </a:xfrm>
          <a:prstGeom prst="rect">
            <a:avLst/>
          </a:prstGeom>
        </p:spPr>
      </p:pic>
    </p:spTree>
    <p:extLst>
      <p:ext uri="{BB962C8B-B14F-4D97-AF65-F5344CB8AC3E}">
        <p14:creationId xmlns:p14="http://schemas.microsoft.com/office/powerpoint/2010/main" val="1241146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533400" y="1219200"/>
            <a:ext cx="10896600" cy="4960939"/>
          </a:xfrm>
        </p:spPr>
        <p:txBody>
          <a:bodyPr>
            <a:normAutofit/>
          </a:bodyPr>
          <a:lstStyle/>
          <a:p>
            <a:pPr marL="0" indent="0">
              <a:buNone/>
            </a:pPr>
            <a:r>
              <a:rPr lang="en-US" sz="2400" b="1" dirty="0">
                <a:solidFill>
                  <a:srgbClr val="0070C0"/>
                </a:solidFill>
                <a:cs typeface="Times New Roman" panose="02020603050405020304" pitchFamily="18" charset="0"/>
              </a:rPr>
              <a:t>Booking office hours</a:t>
            </a:r>
            <a:r>
              <a:rPr lang="en-US" sz="2400" dirty="0">
                <a:solidFill>
                  <a:srgbClr val="0070C0"/>
                </a:solidFill>
                <a:cs typeface="Times New Roman" panose="02020603050405020304" pitchFamily="18" charset="0"/>
              </a:rPr>
              <a:t>:</a:t>
            </a:r>
            <a:r>
              <a:rPr lang="en-US" sz="2400" dirty="0">
                <a:cs typeface="Times New Roman" panose="02020603050405020304" pitchFamily="18" charset="0"/>
              </a:rPr>
              <a:t> </a:t>
            </a:r>
            <a:r>
              <a:rPr lang="en-US" sz="2400" u="sng" dirty="0">
                <a:solidFill>
                  <a:srgbClr val="0000FF"/>
                </a:solidFill>
                <a:ea typeface="Calibri" panose="020F0502020204030204" pitchFamily="34" charset="0"/>
                <a:cs typeface="Times New Roman" panose="02020603050405020304" pitchFamily="18" charset="0"/>
                <a:hlinkClick r:id="rId3"/>
              </a:rPr>
              <a:t>calendly.com/Hoagland-office-hours/</a:t>
            </a:r>
            <a:endParaRPr lang="en-US" sz="2400" dirty="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Tuesdays, 9-11am, or by appointment.</a:t>
            </a:r>
          </a:p>
          <a:p>
            <a:pPr marL="342900" marR="0" lvl="0" indent="-342900">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All appointments are </a:t>
            </a:r>
            <a:r>
              <a:rPr lang="en-US" sz="2400" b="1" u="sng" dirty="0">
                <a:effectLst/>
                <a:ea typeface="Calibri" panose="020F0502020204030204" pitchFamily="34" charset="0"/>
                <a:cs typeface="Times New Roman" panose="02020603050405020304" pitchFamily="18" charset="0"/>
              </a:rPr>
              <a:t>by Zoom </a:t>
            </a:r>
            <a:r>
              <a:rPr lang="en-US" sz="2400" dirty="0">
                <a:effectLst/>
                <a:ea typeface="Calibri" panose="020F0502020204030204" pitchFamily="34" charset="0"/>
                <a:cs typeface="Times New Roman" panose="02020603050405020304" pitchFamily="18" charset="0"/>
              </a:rPr>
              <a:t>unless arranged otherwise in advance. </a:t>
            </a:r>
          </a:p>
        </p:txBody>
      </p:sp>
      <p:pic>
        <p:nvPicPr>
          <p:cNvPr id="7" name="Picture 6">
            <a:extLst>
              <a:ext uri="{FF2B5EF4-FFF2-40B4-BE49-F238E27FC236}">
                <a16:creationId xmlns:a16="http://schemas.microsoft.com/office/drawing/2014/main" id="{FB85D007-138F-4044-AD8A-659E0889A7A9}"/>
              </a:ext>
            </a:extLst>
          </p:cNvPr>
          <p:cNvPicPr>
            <a:picLocks noChangeAspect="1"/>
          </p:cNvPicPr>
          <p:nvPr/>
        </p:nvPicPr>
        <p:blipFill>
          <a:blip r:embed="rId4"/>
          <a:stretch>
            <a:fillRect/>
          </a:stretch>
        </p:blipFill>
        <p:spPr>
          <a:xfrm>
            <a:off x="1261872" y="2464814"/>
            <a:ext cx="7348728" cy="4316986"/>
          </a:xfrm>
          <a:prstGeom prst="rect">
            <a:avLst/>
          </a:prstGeom>
        </p:spPr>
      </p:pic>
      <p:sp>
        <p:nvSpPr>
          <p:cNvPr id="5" name="Title 1">
            <a:extLst>
              <a:ext uri="{FF2B5EF4-FFF2-40B4-BE49-F238E27FC236}">
                <a16:creationId xmlns:a16="http://schemas.microsoft.com/office/drawing/2014/main" id="{F437DC18-F235-4588-BBC9-31299ECA7DF3}"/>
              </a:ext>
            </a:extLst>
          </p:cNvPr>
          <p:cNvSpPr txBox="1">
            <a:spLocks/>
          </p:cNvSpPr>
          <p:nvPr/>
        </p:nvSpPr>
        <p:spPr>
          <a:xfrm>
            <a:off x="454152" y="365760"/>
            <a:ext cx="1050036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162479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Why do we need DAGs?</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F7198CD-0308-9E92-7948-8BC76CF383E6}"/>
              </a:ext>
            </a:extLst>
          </p:cNvPr>
          <p:cNvPicPr>
            <a:picLocks noChangeAspect="1"/>
          </p:cNvPicPr>
          <p:nvPr/>
        </p:nvPicPr>
        <p:blipFill>
          <a:blip r:embed="rId3"/>
          <a:stretch>
            <a:fillRect/>
          </a:stretch>
        </p:blipFill>
        <p:spPr>
          <a:xfrm>
            <a:off x="1240100" y="1005840"/>
            <a:ext cx="6673175" cy="5547360"/>
          </a:xfrm>
          <a:prstGeom prst="rect">
            <a:avLst/>
          </a:prstGeom>
        </p:spPr>
      </p:pic>
    </p:spTree>
    <p:extLst>
      <p:ext uri="{BB962C8B-B14F-4D97-AF65-F5344CB8AC3E}">
        <p14:creationId xmlns:p14="http://schemas.microsoft.com/office/powerpoint/2010/main" val="1446386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65054"/>
          <a:stretch/>
        </p:blipFill>
        <p:spPr>
          <a:xfrm>
            <a:off x="317313" y="1005840"/>
            <a:ext cx="3797487" cy="4556760"/>
          </a:xfrm>
          <a:prstGeom prst="rect">
            <a:avLst/>
          </a:prstGeom>
        </p:spPr>
      </p:pic>
    </p:spTree>
    <p:extLst>
      <p:ext uri="{BB962C8B-B14F-4D97-AF65-F5344CB8AC3E}">
        <p14:creationId xmlns:p14="http://schemas.microsoft.com/office/powerpoint/2010/main" val="14028293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31396"/>
          <a:stretch/>
        </p:blipFill>
        <p:spPr>
          <a:xfrm>
            <a:off x="317313" y="1005840"/>
            <a:ext cx="7455087" cy="4556760"/>
          </a:xfrm>
          <a:prstGeom prst="rect">
            <a:avLst/>
          </a:prstGeom>
        </p:spPr>
      </p:pic>
    </p:spTree>
    <p:extLst>
      <p:ext uri="{BB962C8B-B14F-4D97-AF65-F5344CB8AC3E}">
        <p14:creationId xmlns:p14="http://schemas.microsoft.com/office/powerpoint/2010/main" val="21740145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a:blip r:embed="rId3"/>
          <a:stretch>
            <a:fillRect/>
          </a:stretch>
        </p:blipFill>
        <p:spPr>
          <a:xfrm>
            <a:off x="317313" y="1005840"/>
            <a:ext cx="10866839" cy="4556760"/>
          </a:xfrm>
          <a:prstGeom prst="rect">
            <a:avLst/>
          </a:prstGeom>
        </p:spPr>
      </p:pic>
    </p:spTree>
    <p:extLst>
      <p:ext uri="{BB962C8B-B14F-4D97-AF65-F5344CB8AC3E}">
        <p14:creationId xmlns:p14="http://schemas.microsoft.com/office/powerpoint/2010/main" val="1418841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996" y="276751"/>
            <a:ext cx="7204526" cy="701040"/>
          </a:xfrm>
        </p:spPr>
        <p:txBody>
          <a:bodyPr>
            <a:normAutofit/>
          </a:bodyPr>
          <a:lstStyle/>
          <a:p>
            <a:r>
              <a:rPr lang="en-US" dirty="0"/>
              <a:t>Some Drawbacks of DAGs</a:t>
            </a:r>
          </a:p>
        </p:txBody>
      </p:sp>
      <p:sp>
        <p:nvSpPr>
          <p:cNvPr id="3" name="Content Placeholder 2"/>
          <p:cNvSpPr>
            <a:spLocks noGrp="1"/>
          </p:cNvSpPr>
          <p:nvPr>
            <p:ph idx="1"/>
          </p:nvPr>
        </p:nvSpPr>
        <p:spPr>
          <a:xfrm>
            <a:off x="228600" y="977791"/>
            <a:ext cx="10591800" cy="5651609"/>
          </a:xfrm>
        </p:spPr>
        <p:txBody>
          <a:bodyPr>
            <a:noAutofit/>
          </a:bodyPr>
          <a:lstStyle/>
          <a:p>
            <a:pPr marL="0" indent="0">
              <a:buNone/>
            </a:pPr>
            <a:r>
              <a:rPr lang="en-US" sz="2400" dirty="0"/>
              <a:t>DAGs are very clear and allow you to state identification assumptions. However:</a:t>
            </a:r>
          </a:p>
          <a:p>
            <a:pPr marL="342900" indent="-342900">
              <a:buFont typeface="+mj-lt"/>
              <a:buAutoNum type="arabicPeriod"/>
            </a:pPr>
            <a:r>
              <a:rPr lang="en-US" sz="2400" dirty="0"/>
              <a:t>Causality runs in </a:t>
            </a:r>
            <a:r>
              <a:rPr lang="en-US" sz="2400" b="1" dirty="0">
                <a:solidFill>
                  <a:schemeClr val="accent2">
                    <a:lumMod val="75000"/>
                  </a:schemeClr>
                </a:solidFill>
              </a:rPr>
              <a:t>one direction </a:t>
            </a:r>
            <a:r>
              <a:rPr lang="en-US" sz="2400" dirty="0"/>
              <a:t>(simultaneity and reverse causality usually better represented with </a:t>
            </a:r>
            <a:r>
              <a:rPr lang="en-US" sz="2400" i="1" dirty="0"/>
              <a:t>potential outcomes framework)</a:t>
            </a:r>
          </a:p>
          <a:p>
            <a:pPr marL="342900" indent="-342900">
              <a:buFont typeface="+mj-lt"/>
              <a:buAutoNum type="arabicPeriod"/>
            </a:pPr>
            <a:r>
              <a:rPr lang="en-US" sz="2400" dirty="0"/>
              <a:t>Where does the DAG come from? </a:t>
            </a:r>
            <a:r>
              <a:rPr lang="en-US" sz="2400" i="1" u="sng" dirty="0"/>
              <a:t>This is </a:t>
            </a:r>
            <a:r>
              <a:rPr lang="en-US" sz="2400" b="1" i="1" u="sng" dirty="0"/>
              <a:t>the </a:t>
            </a:r>
            <a:r>
              <a:rPr lang="en-US" sz="2400" i="1" u="sng" dirty="0"/>
              <a:t>question</a:t>
            </a:r>
            <a:endParaRPr lang="en-US" sz="2400" dirty="0"/>
          </a:p>
          <a:p>
            <a:pPr marL="342900" indent="-342900">
              <a:buFont typeface="+mj-lt"/>
              <a:buAutoNum type="arabicPeriod"/>
            </a:pPr>
            <a:r>
              <a:rPr lang="en-US" sz="2400" dirty="0"/>
              <a:t>What about estimation and inference? </a:t>
            </a:r>
            <a:r>
              <a:rPr lang="en-US" sz="2400" u="sng" dirty="0"/>
              <a:t>What’s a collider and what’s a confounder?</a:t>
            </a:r>
            <a:endParaRPr lang="en-US" sz="2600" u="sng" dirty="0"/>
          </a:p>
          <a:p>
            <a:pPr lvl="1"/>
            <a:endParaRPr lang="en-US" sz="2400" dirty="0"/>
          </a:p>
          <a:p>
            <a:pPr lvl="1"/>
            <a:endParaRPr lang="en-US" sz="2400" dirty="0"/>
          </a:p>
          <a:p>
            <a:pPr marL="274320" lvl="1" indent="0">
              <a:buNone/>
            </a:pPr>
            <a:endParaRPr lang="en-US" sz="2400" dirty="0"/>
          </a:p>
          <a:p>
            <a:pPr lvl="1"/>
            <a:endParaRPr lang="en-US" sz="2400" dirty="0"/>
          </a:p>
          <a:p>
            <a:pPr lvl="1"/>
            <a:endParaRPr lang="en-US" sz="2400" dirty="0"/>
          </a:p>
          <a:p>
            <a:pPr lvl="1"/>
            <a:endParaRPr lang="en-US" sz="2400" dirty="0"/>
          </a:p>
          <a:p>
            <a:pPr lvl="1"/>
            <a:r>
              <a:rPr lang="en-US" sz="2400" dirty="0"/>
              <a:t>For help drawing DAGs in R, see </a:t>
            </a:r>
            <a:r>
              <a:rPr lang="en-US" sz="2400" dirty="0">
                <a:hlinkClick r:id="rId3"/>
              </a:rPr>
              <a:t>https://evalf22.classes.andrewheiss.com/example/dags.html</a:t>
            </a:r>
            <a:r>
              <a:rPr lang="en-US" sz="2400" dirty="0"/>
              <a:t>  </a:t>
            </a:r>
          </a:p>
          <a:p>
            <a:pPr lvl="1"/>
            <a:endParaRPr lang="en-US" sz="2400" dirty="0"/>
          </a:p>
        </p:txBody>
      </p:sp>
      <p:grpSp>
        <p:nvGrpSpPr>
          <p:cNvPr id="4" name="Group 3">
            <a:extLst>
              <a:ext uri="{FF2B5EF4-FFF2-40B4-BE49-F238E27FC236}">
                <a16:creationId xmlns:a16="http://schemas.microsoft.com/office/drawing/2014/main" id="{BAA1470C-9C12-4C4D-BBBE-8978C417E3F8}"/>
              </a:ext>
            </a:extLst>
          </p:cNvPr>
          <p:cNvGrpSpPr/>
          <p:nvPr/>
        </p:nvGrpSpPr>
        <p:grpSpPr>
          <a:xfrm>
            <a:off x="4005892" y="3581400"/>
            <a:ext cx="3057245" cy="1600200"/>
            <a:chOff x="2209800" y="2209801"/>
            <a:chExt cx="3057245" cy="1600200"/>
          </a:xfrm>
        </p:grpSpPr>
        <p:sp>
          <p:nvSpPr>
            <p:cNvPr id="5" name="Oval 4">
              <a:extLst>
                <a:ext uri="{FF2B5EF4-FFF2-40B4-BE49-F238E27FC236}">
                  <a16:creationId xmlns:a16="http://schemas.microsoft.com/office/drawing/2014/main" id="{F87867F6-F72C-4879-851B-9431586AE524}"/>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6" name="Oval 5">
              <a:extLst>
                <a:ext uri="{FF2B5EF4-FFF2-40B4-BE49-F238E27FC236}">
                  <a16:creationId xmlns:a16="http://schemas.microsoft.com/office/drawing/2014/main" id="{A2A50AC6-991D-4385-ACB1-248BDBE3E19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FED9C8C4-908F-4C37-8F36-5034EE6B4D2F}"/>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7" name="Oval 6">
                  <a:extLst>
                    <a:ext uri="{FF2B5EF4-FFF2-40B4-BE49-F238E27FC236}">
                      <a16:creationId xmlns:a16="http://schemas.microsoft.com/office/drawing/2014/main" id="{FED9C8C4-908F-4C37-8F36-5034EE6B4D2F}"/>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E75B83A-3C06-4E7E-8637-52E631027702}"/>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DE2695-BABC-4FC5-ABF5-E28FFCA4A225}"/>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45676F-6A63-4057-853F-6B45756430B9}"/>
                </a:ext>
              </a:extLst>
            </p:cNvPr>
            <p:cNvCxnSpPr>
              <a:cxnSpLocks/>
              <a:endCxn id="7"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C202928-8130-40D3-8C43-D544E50DF3AF}"/>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12" name="Oval 11">
              <a:extLst>
                <a:ext uri="{FF2B5EF4-FFF2-40B4-BE49-F238E27FC236}">
                  <a16:creationId xmlns:a16="http://schemas.microsoft.com/office/drawing/2014/main" id="{991E63D3-AD7F-4E8F-A02C-8E806916A533}"/>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13" name="Straight Arrow Connector 12">
              <a:extLst>
                <a:ext uri="{FF2B5EF4-FFF2-40B4-BE49-F238E27FC236}">
                  <a16:creationId xmlns:a16="http://schemas.microsoft.com/office/drawing/2014/main" id="{D12F0083-1B10-49DD-BA7B-6359AB901BAB}"/>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7D2C15B-858B-494B-B098-B691B01907C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7011F7-09B5-423C-B1F0-9052F268EE5B}"/>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44492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1D71E-B954-387F-1C4A-C8716F1929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D954A5-B5E8-9FD2-6983-1683BE7A7EE0}"/>
              </a:ext>
            </a:extLst>
          </p:cNvPr>
          <p:cNvSpPr>
            <a:spLocks noGrp="1"/>
          </p:cNvSpPr>
          <p:nvPr>
            <p:ph type="ctrTitle"/>
          </p:nvPr>
        </p:nvSpPr>
        <p:spPr>
          <a:xfrm>
            <a:off x="2057400" y="2481819"/>
            <a:ext cx="8001000" cy="1894362"/>
          </a:xfrm>
        </p:spPr>
        <p:txBody>
          <a:bodyPr>
            <a:normAutofit/>
          </a:bodyPr>
          <a:lstStyle/>
          <a:p>
            <a:r>
              <a:rPr lang="en-US" dirty="0"/>
              <a:t>Potential Outcomes</a:t>
            </a:r>
          </a:p>
        </p:txBody>
      </p:sp>
    </p:spTree>
    <p:extLst>
      <p:ext uri="{BB962C8B-B14F-4D97-AF65-F5344CB8AC3E}">
        <p14:creationId xmlns:p14="http://schemas.microsoft.com/office/powerpoint/2010/main" val="2508756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182" y="281940"/>
            <a:ext cx="10723418" cy="701040"/>
          </a:xfrm>
        </p:spPr>
        <p:txBody>
          <a:bodyPr>
            <a:noAutofit/>
          </a:bodyPr>
          <a:lstStyle/>
          <a:p>
            <a:r>
              <a:rPr lang="en-US" dirty="0"/>
              <a:t>Another approach: Potential Outcomes</a:t>
            </a:r>
          </a:p>
        </p:txBody>
      </p:sp>
      <p:sp>
        <p:nvSpPr>
          <p:cNvPr id="3" name="Content Placeholder 2"/>
          <p:cNvSpPr>
            <a:spLocks noGrp="1"/>
          </p:cNvSpPr>
          <p:nvPr>
            <p:ph idx="1"/>
          </p:nvPr>
        </p:nvSpPr>
        <p:spPr>
          <a:xfrm>
            <a:off x="228600" y="982980"/>
            <a:ext cx="109728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 What would my physical fitness level be if I didn’t have to take the Presidential Fitness Test?</a:t>
            </a:r>
          </a:p>
          <a:p>
            <a:pPr lvl="1"/>
            <a:r>
              <a:rPr lang="en-US" sz="2400" dirty="0"/>
              <a:t>Remember: </a:t>
            </a:r>
            <a:r>
              <a:rPr lang="en-US" sz="2400" u="sng" dirty="0"/>
              <a:t>can we approximate an experiment using observational data? </a:t>
            </a:r>
          </a:p>
          <a:p>
            <a:endParaRPr lang="en-US" sz="2400" dirty="0"/>
          </a:p>
        </p:txBody>
      </p:sp>
    </p:spTree>
    <p:extLst>
      <p:ext uri="{BB962C8B-B14F-4D97-AF65-F5344CB8AC3E}">
        <p14:creationId xmlns:p14="http://schemas.microsoft.com/office/powerpoint/2010/main" val="2268256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B4D4D-A9FA-FD5A-4508-E7A8DA1BA6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CE2CEE-A33C-8B2C-2758-8CC3E2432D5C}"/>
              </a:ext>
            </a:extLst>
          </p:cNvPr>
          <p:cNvSpPr>
            <a:spLocks noGrp="1"/>
          </p:cNvSpPr>
          <p:nvPr>
            <p:ph type="title"/>
          </p:nvPr>
        </p:nvSpPr>
        <p:spPr>
          <a:xfrm>
            <a:off x="173182" y="281940"/>
            <a:ext cx="10723418"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637505-463B-E8EE-3C61-74124BAF01E1}"/>
                  </a:ext>
                </a:extLst>
              </p:cNvPr>
              <p:cNvSpPr>
                <a:spLocks noGrp="1"/>
              </p:cNvSpPr>
              <p:nvPr>
                <p:ph idx="1"/>
              </p:nvPr>
            </p:nvSpPr>
            <p:spPr>
              <a:xfrm>
                <a:off x="228600" y="982980"/>
                <a:ext cx="109728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 What would my physical fitness level be if I didn’t have to take the Presidential Fitness Test?</a:t>
                </a:r>
              </a:p>
              <a:p>
                <a:pPr lvl="1"/>
                <a:r>
                  <a:rPr lang="en-US" sz="2400" dirty="0"/>
                  <a:t>Remember: </a:t>
                </a:r>
                <a:r>
                  <a:rPr lang="en-US" sz="2400" u="sng" dirty="0"/>
                  <a:t>can we approximate an experiment using observational data? </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a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2400" dirty="0"/>
              </a:p>
              <a:p>
                <a:pPr lvl="1"/>
                <a:r>
                  <a:rPr lang="en-US" sz="2400" dirty="0"/>
                  <a:t>While there are at least two potential outcomes for each unit, only one is observed. The others are called </a:t>
                </a:r>
                <a:r>
                  <a:rPr lang="en-US" sz="2400" i="1" dirty="0"/>
                  <a:t>ex-post counterfactuals.</a:t>
                </a:r>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82980"/>
                <a:ext cx="10972800" cy="5646420"/>
              </a:xfrm>
              <a:blipFill>
                <a:blip r:embed="rId3"/>
                <a:stretch>
                  <a:fillRect l="-444" t="-1187" r="-778"/>
                </a:stretch>
              </a:blipFill>
            </p:spPr>
            <p:txBody>
              <a:bodyPr/>
              <a:lstStyle/>
              <a:p>
                <a:r>
                  <a:rPr lang="en-CA">
                    <a:noFill/>
                  </a:rPr>
                  <a:t> </a:t>
                </a:r>
              </a:p>
            </p:txBody>
          </p:sp>
        </mc:Fallback>
      </mc:AlternateContent>
    </p:spTree>
    <p:extLst>
      <p:ext uri="{BB962C8B-B14F-4D97-AF65-F5344CB8AC3E}">
        <p14:creationId xmlns:p14="http://schemas.microsoft.com/office/powerpoint/2010/main" val="27127870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81940"/>
            <a:ext cx="10896600"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982980"/>
                <a:ext cx="108966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1000" b="1" dirty="0"/>
              </a:p>
              <a:p>
                <a:pPr marL="0" indent="0">
                  <a:buNone/>
                </a:pPr>
                <a:r>
                  <a:rPr lang="en-US" sz="2400" b="1" dirty="0">
                    <a:solidFill>
                      <a:schemeClr val="accent2">
                        <a:lumMod val="75000"/>
                      </a:schemeClr>
                    </a:solidFill>
                  </a:rPr>
                  <a:t>How do we get from potential to actual?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e>
                      </m: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a:p>
                <a:r>
                  <a:rPr lang="en-US" sz="2400" dirty="0"/>
                  <a:t>This leads to an intuitive definition of a </a:t>
                </a:r>
                <a:r>
                  <a:rPr lang="en-US" sz="2400" b="1" u="sng" dirty="0">
                    <a:solidFill>
                      <a:schemeClr val="accent2">
                        <a:lumMod val="75000"/>
                      </a:schemeClr>
                    </a:solidFill>
                  </a:rPr>
                  <a:t>treatment effect: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982980"/>
                <a:ext cx="10896600" cy="5646420"/>
              </a:xfrm>
              <a:blipFill>
                <a:blip r:embed="rId3"/>
                <a:stretch>
                  <a:fillRect l="-839" t="-1187"/>
                </a:stretch>
              </a:blipFill>
            </p:spPr>
            <p:txBody>
              <a:bodyPr/>
              <a:lstStyle/>
              <a:p>
                <a:r>
                  <a:rPr lang="en-US">
                    <a:noFill/>
                  </a:rPr>
                  <a:t> </a:t>
                </a:r>
              </a:p>
            </p:txBody>
          </p:sp>
        </mc:Fallback>
      </mc:AlternateContent>
    </p:spTree>
    <p:extLst>
      <p:ext uri="{BB962C8B-B14F-4D97-AF65-F5344CB8AC3E}">
        <p14:creationId xmlns:p14="http://schemas.microsoft.com/office/powerpoint/2010/main" val="22621451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1940"/>
            <a:ext cx="9906000" cy="701040"/>
          </a:xfrm>
        </p:spPr>
        <p:txBody>
          <a:bodyPr>
            <a:noAutofit/>
          </a:bodyPr>
          <a:lstStyle/>
          <a:p>
            <a:r>
              <a:rPr lang="en-US" dirty="0"/>
              <a:t>Another approach: Potential Outcomes</a:t>
            </a:r>
          </a:p>
        </p:txBody>
      </p:sp>
      <p:sp>
        <p:nvSpPr>
          <p:cNvPr id="3" name="Content Placeholder 2"/>
          <p:cNvSpPr>
            <a:spLocks noGrp="1"/>
          </p:cNvSpPr>
          <p:nvPr>
            <p:ph idx="1"/>
          </p:nvPr>
        </p:nvSpPr>
        <p:spPr>
          <a:xfrm>
            <a:off x="1143000" y="982980"/>
            <a:ext cx="9906000" cy="5646420"/>
          </a:xfrm>
        </p:spPr>
        <p:txBody>
          <a:bodyPr>
            <a:noAutofit/>
          </a:bodyPr>
          <a:lstStyle/>
          <a:p>
            <a:endParaRPr lang="en-US" sz="2000" dirty="0"/>
          </a:p>
        </p:txBody>
      </p:sp>
      <p:pic>
        <p:nvPicPr>
          <p:cNvPr id="5" name="Picture 4">
            <a:extLst>
              <a:ext uri="{FF2B5EF4-FFF2-40B4-BE49-F238E27FC236}">
                <a16:creationId xmlns:a16="http://schemas.microsoft.com/office/drawing/2014/main" id="{E09F30A6-6064-85C2-177B-E18F8F102F0B}"/>
              </a:ext>
            </a:extLst>
          </p:cNvPr>
          <p:cNvPicPr>
            <a:picLocks noChangeAspect="1"/>
          </p:cNvPicPr>
          <p:nvPr/>
        </p:nvPicPr>
        <p:blipFill>
          <a:blip r:embed="rId3"/>
          <a:stretch>
            <a:fillRect/>
          </a:stretch>
        </p:blipFill>
        <p:spPr>
          <a:xfrm>
            <a:off x="32657" y="1360170"/>
            <a:ext cx="11109882" cy="4892040"/>
          </a:xfrm>
          <a:prstGeom prst="rect">
            <a:avLst/>
          </a:prstGeom>
        </p:spPr>
      </p:pic>
    </p:spTree>
    <p:extLst>
      <p:ext uri="{BB962C8B-B14F-4D97-AF65-F5344CB8AC3E}">
        <p14:creationId xmlns:p14="http://schemas.microsoft.com/office/powerpoint/2010/main" val="1177575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95400"/>
            <a:ext cx="10668000" cy="4884739"/>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(40% of total grade)</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50" dirty="0">
                <a:latin typeface="Times New Roman" panose="02020603050405020304" pitchFamily="18" charset="0"/>
                <a:ea typeface="Calibri" panose="020F0502020204030204" pitchFamily="34" charset="0"/>
                <a:cs typeface="Times New Roman" panose="02020603050405020304" pitchFamily="18" charset="0"/>
              </a:rPr>
              <a:t> 4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spc="-2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each</a:t>
            </a:r>
            <a:r>
              <a:rPr lang="en-US" sz="2400" spc="-3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worth</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spc="-15" dirty="0">
                <a:ea typeface="Calibri" panose="020F0502020204030204" pitchFamily="34" charset="0"/>
                <a:cs typeface="Times New Roman" panose="02020603050405020304" pitchFamily="18" charset="0"/>
              </a:rPr>
              <a:t>1</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final</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grade.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p>
          <a:p>
            <a:pPr marL="0" marR="222250" indent="0" algn="just">
              <a:spcBef>
                <a:spcPts val="45"/>
              </a:spcBef>
              <a:spcAft>
                <a:spcPts val="0"/>
              </a:spcAft>
              <a:buNone/>
            </a:pPr>
            <a:endParaRPr lang="en-US" sz="2400" spc="-20" dirty="0">
              <a:ea typeface="Calibri" panose="020F0502020204030204" pitchFamily="34" charset="0"/>
              <a:cs typeface="Times New Roman" panose="02020603050405020304" pitchFamily="18" charset="0"/>
            </a:endParaRPr>
          </a:p>
          <a:p>
            <a:pPr marR="222250" algn="just">
              <a:spcBef>
                <a:spcPts val="45"/>
              </a:spcBef>
              <a:spcAft>
                <a:spcPts val="0"/>
              </a:spcAft>
            </a:pPr>
            <a:r>
              <a:rPr lang="en-US" sz="2400" spc="-20" dirty="0">
                <a:ea typeface="Calibri" panose="020F0502020204030204" pitchFamily="34" charset="0"/>
                <a:cs typeface="Times New Roman" panose="02020603050405020304" pitchFamily="18" charset="0"/>
              </a:rPr>
              <a:t>Please submit by email before class on the due date</a:t>
            </a:r>
          </a:p>
          <a:p>
            <a:pPr marR="222250" algn="just">
              <a:spcBef>
                <a:spcPts val="45"/>
              </a:spcBef>
              <a:spcAft>
                <a:spcPts val="0"/>
              </a:spcAft>
            </a:pPr>
            <a:r>
              <a:rPr lang="en-US" sz="2400" spc="-20" dirty="0">
                <a:latin typeface="Times New Roman" panose="02020603050405020304" pitchFamily="18" charset="0"/>
                <a:ea typeface="Calibri" panose="020F0502020204030204" pitchFamily="34" charset="0"/>
                <a:cs typeface="Times New Roman" panose="02020603050405020304" pitchFamily="18" charset="0"/>
              </a:rPr>
              <a:t>A complete assignment should be a </a:t>
            </a:r>
            <a:r>
              <a:rPr lang="en-US" sz="2400" b="1" spc="-20" dirty="0">
                <a:latin typeface="Times New Roman" panose="02020603050405020304" pitchFamily="18" charset="0"/>
                <a:ea typeface="Calibri" panose="020F0502020204030204" pitchFamily="34" charset="0"/>
                <a:cs typeface="Times New Roman" panose="02020603050405020304" pitchFamily="18" charset="0"/>
              </a:rPr>
              <a:t>knitted </a:t>
            </a:r>
            <a:r>
              <a:rPr lang="en-US" sz="2400" spc="-20" dirty="0">
                <a:latin typeface="Times New Roman" panose="02020603050405020304" pitchFamily="18" charset="0"/>
                <a:ea typeface="Calibri" panose="020F0502020204030204" pitchFamily="34" charset="0"/>
                <a:cs typeface="Times New Roman" panose="02020603050405020304" pitchFamily="18" charset="0"/>
              </a:rPr>
              <a:t>document containing code and output</a:t>
            </a:r>
          </a:p>
          <a:p>
            <a:pPr marR="222250" algn="just">
              <a:spcBef>
                <a:spcPts val="45"/>
              </a:spcBef>
              <a:spcAft>
                <a:spcPts val="0"/>
              </a:spcAft>
            </a:pPr>
            <a:endParaRPr lang="en-US" sz="2400" spc="-20" dirty="0">
              <a:effectLst/>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3234649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356" y="234677"/>
            <a:ext cx="8660047" cy="701040"/>
          </a:xfrm>
        </p:spPr>
        <p:txBody>
          <a:bodyPr>
            <a:normAutofit/>
          </a:bodyPr>
          <a:lstStyle/>
          <a:p>
            <a:r>
              <a:rPr lang="en-US" dirty="0"/>
              <a:t>Average Treatment Effects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990600"/>
                <a:ext cx="10363200" cy="5638800"/>
              </a:xfrm>
            </p:spPr>
            <p:txBody>
              <a:bodyPr>
                <a:noAutofit/>
              </a:bodyPr>
              <a:lstStyle/>
              <a:p>
                <a:r>
                  <a:rPr lang="en-US" sz="2400" dirty="0">
                    <a:cs typeface="Times New Roman" panose="02020603050405020304" pitchFamily="18" charset="0"/>
                  </a:rPr>
                  <a:t>The parameter of interest is usually an </a:t>
                </a:r>
                <a:r>
                  <a:rPr lang="en-US" sz="2400" b="1" u="sng" dirty="0">
                    <a:solidFill>
                      <a:schemeClr val="accent2">
                        <a:lumMod val="75000"/>
                      </a:schemeClr>
                    </a:solidFill>
                    <a:cs typeface="Times New Roman" panose="02020603050405020304" pitchFamily="18" charset="0"/>
                  </a:rPr>
                  <a:t>average treatment effect (ATE):</a:t>
                </a:r>
                <a:endParaRPr lang="en-US" sz="2400" u="sng" dirty="0">
                  <a:solidFill>
                    <a:schemeClr val="accent2">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𝐴𝑇𝐸</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Sometimes, we also care about the </a:t>
                </a:r>
                <a:r>
                  <a:rPr lang="en-US" sz="2400" b="1" dirty="0">
                    <a:solidFill>
                      <a:schemeClr val="accent3">
                        <a:lumMod val="75000"/>
                      </a:schemeClr>
                    </a:solidFill>
                    <a:cs typeface="Times New Roman" panose="02020603050405020304" pitchFamily="18" charset="0"/>
                  </a:rPr>
                  <a:t>average treatment effect specifically for the treated group (ATT):</a:t>
                </a:r>
                <a:endParaRPr lang="en-US" sz="2400" dirty="0">
                  <a:solidFill>
                    <a:schemeClr val="accent3">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𝐴𝑇𝑇</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=1]=</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990600"/>
                <a:ext cx="10363200" cy="5638800"/>
              </a:xfrm>
              <a:blipFill>
                <a:blip r:embed="rId3"/>
                <a:stretch>
                  <a:fillRect l="-471" t="-1189"/>
                </a:stretch>
              </a:blipFill>
            </p:spPr>
            <p:txBody>
              <a:bodyPr/>
              <a:lstStyle/>
              <a:p>
                <a:r>
                  <a:rPr lang="en-US">
                    <a:noFill/>
                  </a:rPr>
                  <a:t> </a:t>
                </a:r>
              </a:p>
            </p:txBody>
          </p:sp>
        </mc:Fallback>
      </mc:AlternateContent>
    </p:spTree>
    <p:extLst>
      <p:ext uri="{BB962C8B-B14F-4D97-AF65-F5344CB8AC3E}">
        <p14:creationId xmlns:p14="http://schemas.microsoft.com/office/powerpoint/2010/main" val="8764547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002" y="234677"/>
            <a:ext cx="8787401" cy="701040"/>
          </a:xfrm>
        </p:spPr>
        <p:txBody>
          <a:bodyPr>
            <a:normAutofit/>
          </a:bodyPr>
          <a:lstStyle/>
          <a:p>
            <a:r>
              <a:rPr lang="en-US" dirty="0"/>
              <a:t>Average Treatment Effects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90600"/>
                <a:ext cx="10515600" cy="5638800"/>
              </a:xfrm>
            </p:spPr>
            <p:txBody>
              <a:bodyPr>
                <a:noAutofit/>
              </a:bodyPr>
              <a:lstStyle/>
              <a:p>
                <a:r>
                  <a:rPr lang="en-US" sz="2400" dirty="0">
                    <a:cs typeface="Times New Roman" panose="02020603050405020304" pitchFamily="18" charset="0"/>
                  </a:rPr>
                  <a:t>The parameter of interest is usually an </a:t>
                </a:r>
                <a:r>
                  <a:rPr lang="en-US" sz="2400" b="1" u="sng" dirty="0">
                    <a:solidFill>
                      <a:schemeClr val="accent2">
                        <a:lumMod val="75000"/>
                      </a:schemeClr>
                    </a:solidFill>
                    <a:cs typeface="Times New Roman" panose="02020603050405020304" pitchFamily="18" charset="0"/>
                  </a:rPr>
                  <a:t>average treatment effect (ATE):</a:t>
                </a:r>
                <a:endParaRPr lang="en-US" sz="2400" u="sng" dirty="0">
                  <a:solidFill>
                    <a:schemeClr val="accent2">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𝐴𝑇𝐸</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Sometimes, we also care about the </a:t>
                </a:r>
                <a:r>
                  <a:rPr lang="en-US" sz="2400" b="1" dirty="0">
                    <a:solidFill>
                      <a:schemeClr val="accent3">
                        <a:lumMod val="75000"/>
                      </a:schemeClr>
                    </a:solidFill>
                    <a:cs typeface="Times New Roman" panose="02020603050405020304" pitchFamily="18" charset="0"/>
                  </a:rPr>
                  <a:t>average treatment effect specifically for the treated group (ATT):</a:t>
                </a:r>
                <a:endParaRPr lang="en-US" sz="2400" dirty="0">
                  <a:solidFill>
                    <a:schemeClr val="accent3">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𝐴𝑇𝑇</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=1]=</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Relies on </a:t>
                </a:r>
                <a:r>
                  <a:rPr lang="en-US" sz="2400" b="1" dirty="0">
                    <a:cs typeface="Times New Roman" panose="02020603050405020304" pitchFamily="18" charset="0"/>
                  </a:rPr>
                  <a:t>assumptions</a:t>
                </a:r>
                <a:r>
                  <a:rPr lang="en-US" sz="2400" dirty="0">
                    <a:cs typeface="Times New Roman" panose="02020603050405020304" pitchFamily="18" charset="0"/>
                  </a:rPr>
                  <a:t> about how units are assigned to </a:t>
                </a:r>
                <a:r>
                  <a:rPr lang="en-US" sz="2400" b="1" dirty="0">
                    <a:solidFill>
                      <a:schemeClr val="accent2">
                        <a:lumMod val="75000"/>
                      </a:schemeClr>
                    </a:solidFill>
                    <a:cs typeface="Times New Roman" panose="02020603050405020304" pitchFamily="18" charset="0"/>
                  </a:rPr>
                  <a:t>treated</a:t>
                </a:r>
                <a:r>
                  <a:rPr lang="en-US" sz="2400" dirty="0">
                    <a:cs typeface="Times New Roman" panose="02020603050405020304" pitchFamily="18" charset="0"/>
                  </a:rPr>
                  <a:t> and </a:t>
                </a:r>
                <a:r>
                  <a:rPr lang="en-US" sz="2400" b="1" dirty="0">
                    <a:solidFill>
                      <a:schemeClr val="accent3">
                        <a:lumMod val="75000"/>
                      </a:schemeClr>
                    </a:solidFill>
                    <a:cs typeface="Times New Roman" panose="02020603050405020304" pitchFamily="18" charset="0"/>
                  </a:rPr>
                  <a:t>control</a:t>
                </a:r>
                <a:r>
                  <a:rPr lang="en-US" sz="2400" dirty="0">
                    <a:cs typeface="Times New Roman" panose="02020603050405020304" pitchFamily="18" charset="0"/>
                  </a:rPr>
                  <a:t> groups</a:t>
                </a:r>
              </a:p>
              <a:p>
                <a:pPr marL="457200" indent="-457200">
                  <a:lnSpc>
                    <a:spcPct val="100000"/>
                  </a:lnSpc>
                  <a:buFont typeface="+mj-lt"/>
                  <a:buAutoNum type="arabicPeriod"/>
                </a:pPr>
                <a:r>
                  <a:rPr lang="en-US" sz="2400" dirty="0">
                    <a:cs typeface="Times New Roman" panose="02020603050405020304" pitchFamily="18" charset="0"/>
                  </a:rPr>
                  <a:t>Causal ordering + Independence: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up>
                        <m:r>
                          <a:rPr lang="en-US" sz="2400" b="0" i="1" smtClean="0">
                            <a:latin typeface="Cambria Math" panose="02040503050406030204" pitchFamily="18" charset="0"/>
                            <a:cs typeface="Times New Roman" panose="02020603050405020304" pitchFamily="18" charset="0"/>
                          </a:rPr>
                          <m:t>𝑑</m:t>
                        </m:r>
                      </m:sup>
                    </m:sSubSup>
                  </m:oMath>
                </a14:m>
                <a:r>
                  <a:rPr lang="en-US" sz="2400" dirty="0">
                    <a:cs typeface="Times New Roman" panose="02020603050405020304" pitchFamily="18" charset="0"/>
                  </a:rPr>
                  <a:t> and </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0</m:t>
                            </m:r>
                          </m:sup>
                        </m:sSubSup>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1</m:t>
                            </m:r>
                          </m:sup>
                        </m:sSubSup>
                      </m:e>
                    </m:d>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𝑖𝑡</m:t>
                        </m:r>
                      </m:sub>
                    </m:sSub>
                    <m:r>
                      <a:rPr lang="en-US" sz="2400" b="0" i="1" smtClean="0">
                        <a:latin typeface="Cambria Math" panose="02040503050406030204" pitchFamily="18" charset="0"/>
                        <a:cs typeface="Times New Roman" panose="02020603050405020304" pitchFamily="18" charset="0"/>
                      </a:rPr>
                      <m:t> </m:t>
                    </m:r>
                  </m:oMath>
                </a14:m>
                <a:endParaRPr lang="en-US" sz="2400" dirty="0">
                  <a:cs typeface="Times New Roman" panose="02020603050405020304" pitchFamily="18" charset="0"/>
                </a:endParaRPr>
              </a:p>
              <a:p>
                <a:pPr lvl="1">
                  <a:lnSpc>
                    <a:spcPct val="100000"/>
                  </a:lnSpc>
                </a:pPr>
                <a:r>
                  <a:rPr lang="en-US" sz="2200" dirty="0">
                    <a:cs typeface="Times New Roman" panose="02020603050405020304" pitchFamily="18" charset="0"/>
                  </a:rPr>
                  <a:t>No reverse causality or simultaneity </a:t>
                </a:r>
              </a:p>
              <a:p>
                <a:pPr marL="514350" indent="-514350">
                  <a:lnSpc>
                    <a:spcPct val="100000"/>
                  </a:lnSpc>
                  <a:buFont typeface="+mj-lt"/>
                  <a:buAutoNum type="arabicPeriod"/>
                </a:pPr>
                <a:r>
                  <a:rPr lang="en-US" sz="2600" dirty="0">
                    <a:cs typeface="Times New Roman" panose="02020603050405020304" pitchFamily="18" charset="0"/>
                  </a:rPr>
                  <a:t>Consistency: </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𝑖𝑡</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𝑑</m:t>
                    </m:r>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Sub>
                    <m:r>
                      <a:rPr lang="en-US" sz="2600" b="0" i="1" smtClean="0">
                        <a:latin typeface="Cambria Math" panose="02040503050406030204" pitchFamily="18" charset="0"/>
                        <a:cs typeface="Times New Roman" panose="02020603050405020304" pitchFamily="18" charset="0"/>
                      </a:rPr>
                      <m:t>=</m:t>
                    </m:r>
                    <m:sSubSup>
                      <m:sSubSupPr>
                        <m:ctrlPr>
                          <a:rPr lang="en-US" sz="2600" b="0" i="1" smtClean="0">
                            <a:latin typeface="Cambria Math" panose="02040503050406030204" pitchFamily="18" charset="0"/>
                            <a:cs typeface="Times New Roman" panose="02020603050405020304" pitchFamily="18" charset="0"/>
                          </a:rPr>
                        </m:ctrlPr>
                      </m:sSubSup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up>
                        <m:r>
                          <a:rPr lang="en-US" sz="2600" b="0" i="1" smtClean="0">
                            <a:latin typeface="Cambria Math" panose="02040503050406030204" pitchFamily="18" charset="0"/>
                            <a:cs typeface="Times New Roman" panose="02020603050405020304" pitchFamily="18" charset="0"/>
                          </a:rPr>
                          <m:t>𝑑</m:t>
                        </m:r>
                      </m:sup>
                    </m:sSubSup>
                  </m:oMath>
                </a14:m>
                <a:endParaRPr lang="en-US" sz="2600" dirty="0">
                  <a:cs typeface="Times New Roman" panose="02020603050405020304" pitchFamily="18" charset="0"/>
                </a:endParaRPr>
              </a:p>
              <a:p>
                <a:pPr lvl="1">
                  <a:lnSpc>
                    <a:spcPct val="100000"/>
                  </a:lnSpc>
                </a:pPr>
                <a:r>
                  <a:rPr lang="en-US" sz="2400" dirty="0">
                    <a:cs typeface="Times New Roman" panose="02020603050405020304" pitchFamily="18" charset="0"/>
                  </a:rPr>
                  <a:t>No hidden multiple versions, different administration, etc., of treatment</a:t>
                </a:r>
              </a:p>
              <a:p>
                <a:pPr marL="514350" indent="-514350">
                  <a:lnSpc>
                    <a:spcPct val="100000"/>
                  </a:lnSpc>
                  <a:buFont typeface="+mj-lt"/>
                  <a:buAutoNum type="arabicPeriod"/>
                </a:pPr>
                <a:r>
                  <a:rPr lang="en-US" sz="2600" dirty="0">
                    <a:cs typeface="Times New Roman" panose="02020603050405020304" pitchFamily="18" charset="0"/>
                  </a:rPr>
                  <a:t>No interference between units:</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m:rPr>
                            <m:sty m:val="p"/>
                          </m:rPr>
                          <a:rPr lang="en-US" sz="2600" b="0" i="0" smtClean="0">
                            <a:latin typeface="Cambria Math" panose="02040503050406030204" pitchFamily="18" charset="0"/>
                            <a:cs typeface="Times New Roman" panose="02020603050405020304" pitchFamily="18" charset="0"/>
                          </a:rPr>
                          <m:t>Y</m:t>
                        </m:r>
                      </m:e>
                      <m:sub>
                        <m:r>
                          <m:rPr>
                            <m:sty m:val="p"/>
                          </m:rPr>
                          <a:rPr lang="en-US" sz="2600" b="0" i="0" smtClean="0">
                            <a:latin typeface="Cambria Math" panose="02040503050406030204" pitchFamily="18" charset="0"/>
                            <a:cs typeface="Times New Roman" panose="02020603050405020304" pitchFamily="18" charset="0"/>
                          </a:rPr>
                          <m:t>it</m:t>
                        </m:r>
                      </m:sub>
                    </m:sSub>
                    <m:d>
                      <m:dPr>
                        <m:ctrlPr>
                          <a:rPr lang="en-US" sz="2600" b="0" i="1" smtClean="0">
                            <a:latin typeface="Cambria Math" panose="02040503050406030204" pitchFamily="18" charset="0"/>
                            <a:cs typeface="Times New Roman" panose="02020603050405020304" pitchFamily="18" charset="0"/>
                          </a:rPr>
                        </m:ctrlPr>
                      </m:dPr>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1</m:t>
                            </m:r>
                            <m:r>
                              <a:rPr lang="en-US" sz="2600" b="0" i="1" smtClean="0">
                                <a:latin typeface="Cambria Math" panose="02040503050406030204" pitchFamily="18" charset="0"/>
                                <a:cs typeface="Times New Roman" panose="02020603050405020304" pitchFamily="18" charset="0"/>
                              </a:rPr>
                              <m:t>𝑡</m:t>
                            </m:r>
                          </m:sub>
                        </m:sSub>
                        <m:r>
                          <a:rPr lang="en-US" sz="2600" b="0" i="1" smtClean="0">
                            <a:latin typeface="Cambria Math" panose="02040503050406030204" pitchFamily="18" charset="0"/>
                            <a:cs typeface="Times New Roman" panose="02020603050405020304" pitchFamily="18" charset="0"/>
                          </a:rPr>
                          <m:t>,…, </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𝑁𝑡</m:t>
                            </m:r>
                          </m:sub>
                        </m:sSub>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Sub>
                    <m:d>
                      <m:dPr>
                        <m:ctrlPr>
                          <a:rPr lang="en-US" sz="2600" b="0" i="1" smtClean="0">
                            <a:latin typeface="Cambria Math" panose="02040503050406030204" pitchFamily="18" charset="0"/>
                            <a:cs typeface="Times New Roman" panose="02020603050405020304" pitchFamily="18" charset="0"/>
                          </a:rPr>
                        </m:ctrlPr>
                      </m:dPr>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𝑖𝑡</m:t>
                            </m:r>
                          </m:sub>
                        </m:sSub>
                      </m:e>
                    </m:d>
                  </m:oMath>
                </a14:m>
                <a:endParaRPr lang="en-US" sz="2400" dirty="0">
                  <a:cs typeface="Times New Roman" panose="02020603050405020304" pitchFamily="18" charset="0"/>
                </a:endParaRPr>
              </a:p>
              <a:p>
                <a:pPr lvl="1">
                  <a:lnSpc>
                    <a:spcPct val="100000"/>
                  </a:lnSpc>
                </a:pPr>
                <a:r>
                  <a:rPr lang="en-US" sz="2200" dirty="0">
                    <a:cs typeface="Times New Roman" panose="02020603050405020304" pitchFamily="18" charset="0"/>
                  </a:rPr>
                  <a:t>No one else’s treatments affect yours</a:t>
                </a: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90600"/>
                <a:ext cx="10515600" cy="5638800"/>
              </a:xfrm>
              <a:blipFill>
                <a:blip r:embed="rId3"/>
                <a:stretch>
                  <a:fillRect l="-928" t="-1189" r="-174" b="-4649"/>
                </a:stretch>
              </a:blipFill>
            </p:spPr>
            <p:txBody>
              <a:bodyPr/>
              <a:lstStyle/>
              <a:p>
                <a:r>
                  <a:rPr lang="en-CA">
                    <a:noFill/>
                  </a:rPr>
                  <a:t> </a:t>
                </a:r>
              </a:p>
            </p:txBody>
          </p:sp>
        </mc:Fallback>
      </mc:AlternateContent>
    </p:spTree>
    <p:extLst>
      <p:ext uri="{BB962C8B-B14F-4D97-AF65-F5344CB8AC3E}">
        <p14:creationId xmlns:p14="http://schemas.microsoft.com/office/powerpoint/2010/main" val="5543486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How effective is a medical treatment? </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42692696"/>
                  </p:ext>
                </p:extLst>
              </p:nvPr>
            </p:nvGraphicFramePr>
            <p:xfrm>
              <a:off x="1143000" y="1524000"/>
              <a:ext cx="7467600" cy="5037455"/>
            </p:xfrm>
            <a:graphic>
              <a:graphicData uri="http://schemas.openxmlformats.org/drawingml/2006/table">
                <a:tbl>
                  <a:tblPr firstRow="1" bandRow="1">
                    <a:tableStyleId>{5C22544A-7EE6-4342-B048-85BDC9FD1C3A}</a:tableStyleId>
                  </a:tblPr>
                  <a:tblGrid>
                    <a:gridCol w="1866900">
                      <a:extLst>
                        <a:ext uri="{9D8B030D-6E8A-4147-A177-3AD203B41FA5}">
                          <a16:colId xmlns:a16="http://schemas.microsoft.com/office/drawing/2014/main" val="1382962599"/>
                        </a:ext>
                      </a:extLst>
                    </a:gridCol>
                    <a:gridCol w="1866900">
                      <a:extLst>
                        <a:ext uri="{9D8B030D-6E8A-4147-A177-3AD203B41FA5}">
                          <a16:colId xmlns:a16="http://schemas.microsoft.com/office/drawing/2014/main" val="3110937995"/>
                        </a:ext>
                      </a:extLst>
                    </a:gridCol>
                    <a:gridCol w="1866900">
                      <a:extLst>
                        <a:ext uri="{9D8B030D-6E8A-4147-A177-3AD203B41FA5}">
                          <a16:colId xmlns:a16="http://schemas.microsoft.com/office/drawing/2014/main" val="1332737986"/>
                        </a:ext>
                      </a:extLst>
                    </a:gridCol>
                    <a:gridCol w="1866900">
                      <a:extLst>
                        <a:ext uri="{9D8B030D-6E8A-4147-A177-3AD203B41FA5}">
                          <a16:colId xmlns:a16="http://schemas.microsoft.com/office/drawing/2014/main" val="3121837830"/>
                        </a:ext>
                      </a:extLst>
                    </a:gridCol>
                  </a:tblGrid>
                  <a:tr h="437573">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36303">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509417205"/>
                      </a:ext>
                    </a:extLst>
                  </a:tr>
                  <a:tr h="436303">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36303">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36303">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36303">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36303">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36303">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36303">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36303">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36303">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42692696"/>
                  </p:ext>
                </p:extLst>
              </p:nvPr>
            </p:nvGraphicFramePr>
            <p:xfrm>
              <a:off x="1143000" y="1524000"/>
              <a:ext cx="7467600" cy="5037455"/>
            </p:xfrm>
            <a:graphic>
              <a:graphicData uri="http://schemas.openxmlformats.org/drawingml/2006/table">
                <a:tbl>
                  <a:tblPr firstRow="1" bandRow="1">
                    <a:tableStyleId>{5C22544A-7EE6-4342-B048-85BDC9FD1C3A}</a:tableStyleId>
                  </a:tblPr>
                  <a:tblGrid>
                    <a:gridCol w="1866900">
                      <a:extLst>
                        <a:ext uri="{9D8B030D-6E8A-4147-A177-3AD203B41FA5}">
                          <a16:colId xmlns:a16="http://schemas.microsoft.com/office/drawing/2014/main" val="1382962599"/>
                        </a:ext>
                      </a:extLst>
                    </a:gridCol>
                    <a:gridCol w="1866900">
                      <a:extLst>
                        <a:ext uri="{9D8B030D-6E8A-4147-A177-3AD203B41FA5}">
                          <a16:colId xmlns:a16="http://schemas.microsoft.com/office/drawing/2014/main" val="3110937995"/>
                        </a:ext>
                      </a:extLst>
                    </a:gridCol>
                    <a:gridCol w="1866900">
                      <a:extLst>
                        <a:ext uri="{9D8B030D-6E8A-4147-A177-3AD203B41FA5}">
                          <a16:colId xmlns:a16="http://schemas.microsoft.com/office/drawing/2014/main" val="1332737986"/>
                        </a:ext>
                      </a:extLst>
                    </a:gridCol>
                    <a:gridCol w="186690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654" t="-10526" r="-201634" b="-1017105"/>
                          </a:stretch>
                        </a:blipFill>
                      </a:tcPr>
                    </a:tc>
                    <a:tc>
                      <a:txBody>
                        <a:bodyPr/>
                        <a:lstStyle/>
                        <a:p>
                          <a:endParaRPr lang="en-US"/>
                        </a:p>
                      </a:txBody>
                      <a:tcPr>
                        <a:blipFill>
                          <a:blip r:embed="rId3"/>
                          <a:stretch>
                            <a:fillRect l="-200000" t="-10526" r="-100977" b="-1017105"/>
                          </a:stretch>
                        </a:blipFill>
                      </a:tcPr>
                    </a:tc>
                    <a:tc>
                      <a:txBody>
                        <a:bodyPr/>
                        <a:lstStyle/>
                        <a:p>
                          <a:endParaRPr lang="en-US"/>
                        </a:p>
                      </a:txBody>
                      <a:tcPr>
                        <a:blipFill>
                          <a:blip r:embed="rId3"/>
                          <a:stretch>
                            <a:fillRect l="-300980" t="-10526" r="-1307" b="-10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bl>
              </a:graphicData>
            </a:graphic>
          </p:graphicFrame>
        </mc:Fallback>
      </mc:AlternateContent>
    </p:spTree>
    <p:extLst>
      <p:ext uri="{BB962C8B-B14F-4D97-AF65-F5344CB8AC3E}">
        <p14:creationId xmlns:p14="http://schemas.microsoft.com/office/powerpoint/2010/main" val="20457085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34677"/>
            <a:ext cx="9677399" cy="1060723"/>
          </a:xfrm>
        </p:spPr>
        <p:txBody>
          <a:bodyPr>
            <a:noAutofit/>
          </a:bodyPr>
          <a:lstStyle/>
          <a:p>
            <a:r>
              <a:rPr lang="en-US" dirty="0"/>
              <a:t>Example: Treatment Outcomes</a:t>
            </a:r>
            <a:br>
              <a:rPr lang="en-US" dirty="0"/>
            </a:br>
            <a:r>
              <a:rPr lang="en-US" sz="2800" dirty="0">
                <a:highlight>
                  <a:srgbClr val="FFFF00"/>
                </a:highlight>
              </a:rPr>
              <a:t>(sidenote: the structure of data)</a:t>
            </a:r>
            <a:endParaRPr lang="en-US" dirty="0">
              <a:highlight>
                <a:srgbClr val="FFFF00"/>
              </a:highlight>
            </a:endParaRPr>
          </a:p>
        </p:txBody>
      </p:sp>
      <p:sp>
        <p:nvSpPr>
          <p:cNvPr id="3" name="Content Placeholder 2"/>
          <p:cNvSpPr>
            <a:spLocks noGrp="1"/>
          </p:cNvSpPr>
          <p:nvPr>
            <p:ph idx="1"/>
          </p:nvPr>
        </p:nvSpPr>
        <p:spPr>
          <a:xfrm>
            <a:off x="1981200" y="838200"/>
            <a:ext cx="7467600" cy="5257800"/>
          </a:xfrm>
        </p:spPr>
        <p:txBody>
          <a:bodyPr>
            <a:noAutofit/>
          </a:bodyPr>
          <a:lstStyle/>
          <a:p>
            <a:pPr marL="2317120" lvl="8" indent="0">
              <a:buNone/>
            </a:pPr>
            <a:r>
              <a:rPr lang="en-US" sz="2400" dirty="0">
                <a:latin typeface="Times New Roman" panose="02020603050405020304" pitchFamily="18" charset="0"/>
              </a:rPr>
              <a:t>			</a:t>
            </a:r>
            <a:r>
              <a:rPr lang="en-US" sz="2400" b="1" dirty="0">
                <a:solidFill>
                  <a:srgbClr val="002060"/>
                </a:solidFill>
                <a:latin typeface="Times New Roman" panose="02020603050405020304" pitchFamily="18" charset="0"/>
              </a:rPr>
              <a:t>Covariates</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897031708"/>
                  </p:ext>
                </p:extLst>
              </p:nvPr>
            </p:nvGraphicFramePr>
            <p:xfrm>
              <a:off x="1905001" y="1524000"/>
              <a:ext cx="7620001" cy="5394960"/>
            </p:xfrm>
            <a:graphic>
              <a:graphicData uri="http://schemas.openxmlformats.org/drawingml/2006/table">
                <a:tbl>
                  <a:tblPr firstRow="1" bandRow="1">
                    <a:tableStyleId>{5C22544A-7EE6-4342-B048-85BDC9FD1C3A}</a:tableStyleId>
                  </a:tblPr>
                  <a:tblGrid>
                    <a:gridCol w="1350380">
                      <a:extLst>
                        <a:ext uri="{9D8B030D-6E8A-4147-A177-3AD203B41FA5}">
                          <a16:colId xmlns:a16="http://schemas.microsoft.com/office/drawing/2014/main" val="1382962599"/>
                        </a:ext>
                      </a:extLst>
                    </a:gridCol>
                    <a:gridCol w="771646">
                      <a:extLst>
                        <a:ext uri="{9D8B030D-6E8A-4147-A177-3AD203B41FA5}">
                          <a16:colId xmlns:a16="http://schemas.microsoft.com/office/drawing/2014/main" val="3110937995"/>
                        </a:ext>
                      </a:extLst>
                    </a:gridCol>
                    <a:gridCol w="675190">
                      <a:extLst>
                        <a:ext uri="{9D8B030D-6E8A-4147-A177-3AD203B41FA5}">
                          <a16:colId xmlns:a16="http://schemas.microsoft.com/office/drawing/2014/main" val="1332737986"/>
                        </a:ext>
                      </a:extLst>
                    </a:gridCol>
                    <a:gridCol w="578734">
                      <a:extLst>
                        <a:ext uri="{9D8B030D-6E8A-4147-A177-3AD203B41FA5}">
                          <a16:colId xmlns:a16="http://schemas.microsoft.com/office/drawing/2014/main" val="3121837830"/>
                        </a:ext>
                      </a:extLst>
                    </a:gridCol>
                    <a:gridCol w="868101">
                      <a:extLst>
                        <a:ext uri="{9D8B030D-6E8A-4147-A177-3AD203B41FA5}">
                          <a16:colId xmlns:a16="http://schemas.microsoft.com/office/drawing/2014/main" val="1180088120"/>
                        </a:ext>
                      </a:extLst>
                    </a:gridCol>
                    <a:gridCol w="1061013">
                      <a:extLst>
                        <a:ext uri="{9D8B030D-6E8A-4147-A177-3AD203B41FA5}">
                          <a16:colId xmlns:a16="http://schemas.microsoft.com/office/drawing/2014/main" val="2701551004"/>
                        </a:ext>
                      </a:extLst>
                    </a:gridCol>
                    <a:gridCol w="2314937">
                      <a:extLst>
                        <a:ext uri="{9D8B030D-6E8A-4147-A177-3AD203B41FA5}">
                          <a16:colId xmlns:a16="http://schemas.microsoft.com/office/drawing/2014/main" val="2100593018"/>
                        </a:ext>
                      </a:extLst>
                    </a:gridCol>
                  </a:tblGrid>
                  <a:tr h="538480">
                    <a:tc>
                      <a:txBody>
                        <a:bodyPr/>
                        <a:lstStyle/>
                        <a:p>
                          <a:r>
                            <a:rPr lang="en-US" sz="2400" dirty="0">
                              <a:latin typeface="Times New Roman" panose="02020603050405020304" pitchFamily="18" charset="0"/>
                            </a:rPr>
                            <a:t>Patient </a:t>
                          </a:r>
                          <a:r>
                            <a:rPr lang="en-US" sz="2400" dirty="0">
                              <a:highlight>
                                <a:srgbClr val="000080"/>
                              </a:highlight>
                            </a:rPr>
                            <a:t>(</a:t>
                          </a:r>
                          <a:r>
                            <a:rPr lang="en-US" sz="2400" dirty="0" err="1">
                              <a:highlight>
                                <a:srgbClr val="000080"/>
                              </a:highlight>
                            </a:rPr>
                            <a:t>i</a:t>
                          </a:r>
                          <a:r>
                            <a:rPr lang="en-US" sz="2400" dirty="0">
                              <a:highlight>
                                <a:srgbClr val="000080"/>
                              </a:highlight>
                            </a:rPr>
                            <a: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Age</a:t>
                          </a:r>
                        </a:p>
                      </a:txBody>
                      <a:tcPr/>
                    </a:tc>
                    <a:tc>
                      <a:txBody>
                        <a:bodyPr/>
                        <a:lstStyle/>
                        <a:p>
                          <a:r>
                            <a:rPr lang="en-US" sz="2400" dirty="0">
                              <a:latin typeface="Times New Roman" panose="02020603050405020304" pitchFamily="18" charset="0"/>
                            </a:rPr>
                            <a:t>Sex</a:t>
                          </a:r>
                        </a:p>
                      </a:txBody>
                      <a:tcPr/>
                    </a:tc>
                    <a:tc>
                      <a:txBody>
                        <a:bodyPr/>
                        <a:lstStyle/>
                        <a:p>
                          <a:r>
                            <a:rPr lang="en-US" sz="2400" dirty="0">
                              <a:latin typeface="Times New Roman" panose="02020603050405020304" pitchFamily="18" charset="0"/>
                            </a:rPr>
                            <a:t>Comorbidities?</a:t>
                          </a:r>
                        </a:p>
                      </a:txBody>
                      <a:tcPr/>
                    </a:tc>
                    <a:extLst>
                      <a:ext uri="{0D108BD9-81ED-4DB2-BD59-A6C34878D82A}">
                        <a16:rowId xmlns:a16="http://schemas.microsoft.com/office/drawing/2014/main" val="2394106292"/>
                      </a:ext>
                    </a:extLst>
                  </a:tr>
                  <a:tr h="37084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24</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509417205"/>
                      </a:ext>
                    </a:extLst>
                  </a:tr>
                  <a:tr h="370840">
                    <a:tc>
                      <a:txBody>
                        <a:bodyPr/>
                        <a:lstStyle/>
                        <a:p>
                          <a:r>
                            <a:rPr lang="en-US" sz="2400" dirty="0">
                              <a:highlight>
                                <a:srgbClr val="FFFF00"/>
                              </a:highlight>
                              <a:latin typeface="Times New Roman" panose="02020603050405020304" pitchFamily="18" charset="0"/>
                            </a:rPr>
                            <a:t>2</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endParaRPr lang="en-US" sz="2400" dirty="0">
                            <a:highlight>
                              <a:srgbClr val="FFFF00"/>
                            </a:highlight>
                            <a:latin typeface="Times New Roman" panose="02020603050405020304" pitchFamily="18" charset="0"/>
                          </a:endParaRPr>
                        </a:p>
                      </a:txBody>
                      <a:tcPr/>
                    </a:tc>
                    <a:tc>
                      <a:txBody>
                        <a:bodyPr/>
                        <a:lstStyle/>
                        <a:p>
                          <a:r>
                            <a:rPr lang="en-US" sz="2400" dirty="0">
                              <a:highlight>
                                <a:srgbClr val="FFFF00"/>
                              </a:highlight>
                              <a:latin typeface="Times New Roman" panose="02020603050405020304" pitchFamily="18" charset="0"/>
                            </a:rPr>
                            <a:t>50</a:t>
                          </a:r>
                        </a:p>
                      </a:txBody>
                      <a:tcPr/>
                    </a:tc>
                    <a:tc>
                      <a:txBody>
                        <a:bodyPr/>
                        <a:lstStyle/>
                        <a:p>
                          <a:r>
                            <a:rPr lang="en-US" sz="2400" dirty="0">
                              <a:highlight>
                                <a:srgbClr val="FFFF00"/>
                              </a:highlight>
                              <a:latin typeface="Times New Roman" panose="02020603050405020304" pitchFamily="18" charset="0"/>
                            </a:rPr>
                            <a:t>M</a:t>
                          </a:r>
                        </a:p>
                      </a:txBody>
                      <a:tcPr/>
                    </a:tc>
                    <a:tc>
                      <a:txBody>
                        <a:bodyPr/>
                        <a:lstStyle/>
                        <a:p>
                          <a:r>
                            <a:rPr lang="en-US" sz="2400" dirty="0">
                              <a:highlight>
                                <a:srgbClr val="FFFF00"/>
                              </a:highlight>
                              <a:latin typeface="Times New Roman" panose="02020603050405020304" pitchFamily="18" charset="0"/>
                            </a:rPr>
                            <a:t>Y</a:t>
                          </a:r>
                        </a:p>
                      </a:txBody>
                      <a:tcPr/>
                    </a:tc>
                    <a:extLst>
                      <a:ext uri="{0D108BD9-81ED-4DB2-BD59-A6C34878D82A}">
                        <a16:rowId xmlns:a16="http://schemas.microsoft.com/office/drawing/2014/main" val="3683507387"/>
                      </a:ext>
                    </a:extLst>
                  </a:tr>
                  <a:tr h="37084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46</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573450199"/>
                      </a:ext>
                    </a:extLst>
                  </a:tr>
                  <a:tr h="37084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37</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3067848943"/>
                      </a:ext>
                    </a:extLst>
                  </a:tr>
                  <a:tr h="37084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89</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317705721"/>
                      </a:ext>
                    </a:extLst>
                  </a:tr>
                  <a:tr h="37084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23</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421316902"/>
                      </a:ext>
                    </a:extLst>
                  </a:tr>
                  <a:tr h="37084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67</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 </a:t>
                          </a:r>
                        </a:p>
                      </a:txBody>
                      <a:tcPr/>
                    </a:tc>
                    <a:extLst>
                      <a:ext uri="{0D108BD9-81ED-4DB2-BD59-A6C34878D82A}">
                        <a16:rowId xmlns:a16="http://schemas.microsoft.com/office/drawing/2014/main" val="3120335065"/>
                      </a:ext>
                    </a:extLst>
                  </a:tr>
                  <a:tr h="37084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81</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180700529"/>
                      </a:ext>
                    </a:extLst>
                  </a:tr>
                  <a:tr h="37084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16</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389079847"/>
                      </a:ext>
                    </a:extLst>
                  </a:tr>
                  <a:tr h="37084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72</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897031708"/>
                  </p:ext>
                </p:extLst>
              </p:nvPr>
            </p:nvGraphicFramePr>
            <p:xfrm>
              <a:off x="1905001" y="1524000"/>
              <a:ext cx="7620001" cy="5394960"/>
            </p:xfrm>
            <a:graphic>
              <a:graphicData uri="http://schemas.openxmlformats.org/drawingml/2006/table">
                <a:tbl>
                  <a:tblPr firstRow="1" bandRow="1">
                    <a:tableStyleId>{5C22544A-7EE6-4342-B048-85BDC9FD1C3A}</a:tableStyleId>
                  </a:tblPr>
                  <a:tblGrid>
                    <a:gridCol w="1350380">
                      <a:extLst>
                        <a:ext uri="{9D8B030D-6E8A-4147-A177-3AD203B41FA5}">
                          <a16:colId xmlns:a16="http://schemas.microsoft.com/office/drawing/2014/main" val="1382962599"/>
                        </a:ext>
                      </a:extLst>
                    </a:gridCol>
                    <a:gridCol w="771646">
                      <a:extLst>
                        <a:ext uri="{9D8B030D-6E8A-4147-A177-3AD203B41FA5}">
                          <a16:colId xmlns:a16="http://schemas.microsoft.com/office/drawing/2014/main" val="3110937995"/>
                        </a:ext>
                      </a:extLst>
                    </a:gridCol>
                    <a:gridCol w="675190">
                      <a:extLst>
                        <a:ext uri="{9D8B030D-6E8A-4147-A177-3AD203B41FA5}">
                          <a16:colId xmlns:a16="http://schemas.microsoft.com/office/drawing/2014/main" val="1332737986"/>
                        </a:ext>
                      </a:extLst>
                    </a:gridCol>
                    <a:gridCol w="578734">
                      <a:extLst>
                        <a:ext uri="{9D8B030D-6E8A-4147-A177-3AD203B41FA5}">
                          <a16:colId xmlns:a16="http://schemas.microsoft.com/office/drawing/2014/main" val="3121837830"/>
                        </a:ext>
                      </a:extLst>
                    </a:gridCol>
                    <a:gridCol w="868101">
                      <a:extLst>
                        <a:ext uri="{9D8B030D-6E8A-4147-A177-3AD203B41FA5}">
                          <a16:colId xmlns:a16="http://schemas.microsoft.com/office/drawing/2014/main" val="1180088120"/>
                        </a:ext>
                      </a:extLst>
                    </a:gridCol>
                    <a:gridCol w="1061013">
                      <a:extLst>
                        <a:ext uri="{9D8B030D-6E8A-4147-A177-3AD203B41FA5}">
                          <a16:colId xmlns:a16="http://schemas.microsoft.com/office/drawing/2014/main" val="2701551004"/>
                        </a:ext>
                      </a:extLst>
                    </a:gridCol>
                    <a:gridCol w="2314937">
                      <a:extLst>
                        <a:ext uri="{9D8B030D-6E8A-4147-A177-3AD203B41FA5}">
                          <a16:colId xmlns:a16="http://schemas.microsoft.com/office/drawing/2014/main" val="2100593018"/>
                        </a:ext>
                      </a:extLst>
                    </a:gridCol>
                  </a:tblGrid>
                  <a:tr h="822960">
                    <a:tc>
                      <a:txBody>
                        <a:bodyPr/>
                        <a:lstStyle/>
                        <a:p>
                          <a:r>
                            <a:rPr lang="en-US" sz="2400" dirty="0">
                              <a:latin typeface="Times New Roman" panose="02020603050405020304" pitchFamily="18" charset="0"/>
                            </a:rPr>
                            <a:t>Patient </a:t>
                          </a:r>
                          <a:r>
                            <a:rPr lang="en-US" sz="2400" dirty="0">
                              <a:highlight>
                                <a:srgbClr val="000080"/>
                              </a:highlight>
                            </a:rPr>
                            <a:t>(</a:t>
                          </a:r>
                          <a:r>
                            <a:rPr lang="en-US" sz="2400" dirty="0" err="1">
                              <a:highlight>
                                <a:srgbClr val="000080"/>
                              </a:highlight>
                            </a:rPr>
                            <a:t>i</a:t>
                          </a:r>
                          <a:r>
                            <a:rPr lang="en-US" sz="2400" dirty="0">
                              <a:highlight>
                                <a:srgbClr val="000080"/>
                              </a:highlight>
                            </a:rPr>
                            <a:t>)</a:t>
                          </a:r>
                        </a:p>
                      </a:txBody>
                      <a:tcPr/>
                    </a:tc>
                    <a:tc>
                      <a:txBody>
                        <a:bodyPr/>
                        <a:lstStyle/>
                        <a:p>
                          <a:endParaRPr lang="en-US"/>
                        </a:p>
                      </a:txBody>
                      <a:tcPr>
                        <a:blipFill>
                          <a:blip r:embed="rId3"/>
                          <a:stretch>
                            <a:fillRect l="-176984" t="-5926" r="-719841" b="-572593"/>
                          </a:stretch>
                        </a:blipFill>
                      </a:tcPr>
                    </a:tc>
                    <a:tc>
                      <a:txBody>
                        <a:bodyPr/>
                        <a:lstStyle/>
                        <a:p>
                          <a:endParaRPr lang="en-US"/>
                        </a:p>
                      </a:txBody>
                      <a:tcPr>
                        <a:blipFill>
                          <a:blip r:embed="rId3"/>
                          <a:stretch>
                            <a:fillRect l="-314414" t="-5926" r="-717117" b="-572593"/>
                          </a:stretch>
                        </a:blipFill>
                      </a:tcPr>
                    </a:tc>
                    <a:tc>
                      <a:txBody>
                        <a:bodyPr/>
                        <a:lstStyle/>
                        <a:p>
                          <a:endParaRPr lang="en-US"/>
                        </a:p>
                      </a:txBody>
                      <a:tcPr>
                        <a:blipFill>
                          <a:blip r:embed="rId3"/>
                          <a:stretch>
                            <a:fillRect l="-484211" t="-5926" r="-737895" b="-572593"/>
                          </a:stretch>
                        </a:blipFill>
                      </a:tcPr>
                    </a:tc>
                    <a:tc>
                      <a:txBody>
                        <a:bodyPr/>
                        <a:lstStyle/>
                        <a:p>
                          <a:r>
                            <a:rPr lang="en-US" sz="2400" dirty="0">
                              <a:latin typeface="Times New Roman" panose="02020603050405020304" pitchFamily="18" charset="0"/>
                            </a:rPr>
                            <a:t>Age</a:t>
                          </a:r>
                        </a:p>
                      </a:txBody>
                      <a:tcPr/>
                    </a:tc>
                    <a:tc>
                      <a:txBody>
                        <a:bodyPr/>
                        <a:lstStyle/>
                        <a:p>
                          <a:r>
                            <a:rPr lang="en-US" sz="2400" dirty="0">
                              <a:latin typeface="Times New Roman" panose="02020603050405020304" pitchFamily="18" charset="0"/>
                            </a:rPr>
                            <a:t>Sex</a:t>
                          </a:r>
                        </a:p>
                      </a:txBody>
                      <a:tcPr/>
                    </a:tc>
                    <a:tc>
                      <a:txBody>
                        <a:bodyPr/>
                        <a:lstStyle/>
                        <a:p>
                          <a:r>
                            <a:rPr lang="en-US" sz="2400" dirty="0">
                              <a:latin typeface="Times New Roman" panose="02020603050405020304" pitchFamily="18" charset="0"/>
                            </a:rPr>
                            <a:t>Comorbidities?</a:t>
                          </a:r>
                        </a:p>
                      </a:txBody>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24</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509417205"/>
                      </a:ext>
                    </a:extLst>
                  </a:tr>
                  <a:tr h="457200">
                    <a:tc>
                      <a:txBody>
                        <a:bodyPr/>
                        <a:lstStyle/>
                        <a:p>
                          <a:r>
                            <a:rPr lang="en-US" sz="2400" dirty="0">
                              <a:highlight>
                                <a:srgbClr val="FFFF00"/>
                              </a:highlight>
                              <a:latin typeface="Times New Roman" panose="02020603050405020304" pitchFamily="18" charset="0"/>
                            </a:rPr>
                            <a:t>2</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endParaRPr lang="en-US" sz="2400" dirty="0">
                            <a:highlight>
                              <a:srgbClr val="FFFF00"/>
                            </a:highlight>
                            <a:latin typeface="Times New Roman" panose="02020603050405020304" pitchFamily="18" charset="0"/>
                          </a:endParaRPr>
                        </a:p>
                      </a:txBody>
                      <a:tcPr/>
                    </a:tc>
                    <a:tc>
                      <a:txBody>
                        <a:bodyPr/>
                        <a:lstStyle/>
                        <a:p>
                          <a:r>
                            <a:rPr lang="en-US" sz="2400" dirty="0">
                              <a:highlight>
                                <a:srgbClr val="FFFF00"/>
                              </a:highlight>
                              <a:latin typeface="Times New Roman" panose="02020603050405020304" pitchFamily="18" charset="0"/>
                            </a:rPr>
                            <a:t>50</a:t>
                          </a:r>
                        </a:p>
                      </a:txBody>
                      <a:tcPr/>
                    </a:tc>
                    <a:tc>
                      <a:txBody>
                        <a:bodyPr/>
                        <a:lstStyle/>
                        <a:p>
                          <a:r>
                            <a:rPr lang="en-US" sz="2400" dirty="0">
                              <a:highlight>
                                <a:srgbClr val="FFFF00"/>
                              </a:highlight>
                              <a:latin typeface="Times New Roman" panose="02020603050405020304" pitchFamily="18" charset="0"/>
                            </a:rPr>
                            <a:t>M</a:t>
                          </a:r>
                        </a:p>
                      </a:txBody>
                      <a:tcPr/>
                    </a:tc>
                    <a:tc>
                      <a:txBody>
                        <a:bodyPr/>
                        <a:lstStyle/>
                        <a:p>
                          <a:r>
                            <a:rPr lang="en-US" sz="2400" dirty="0">
                              <a:highlight>
                                <a:srgbClr val="FFFF00"/>
                              </a:highlight>
                              <a:latin typeface="Times New Roman" panose="02020603050405020304" pitchFamily="18" charset="0"/>
                            </a:rPr>
                            <a:t>Y</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46</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37</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89</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23</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67</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 </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81</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16</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72</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832426719"/>
                      </a:ext>
                    </a:extLst>
                  </a:tr>
                </a:tbl>
              </a:graphicData>
            </a:graphic>
          </p:graphicFrame>
        </mc:Fallback>
      </mc:AlternateContent>
      <p:sp>
        <p:nvSpPr>
          <p:cNvPr id="5" name="Right Brace 4">
            <a:extLst>
              <a:ext uri="{FF2B5EF4-FFF2-40B4-BE49-F238E27FC236}">
                <a16:creationId xmlns:a16="http://schemas.microsoft.com/office/drawing/2014/main" id="{FCBC76F5-30BE-4635-AD30-451AA3ED8578}"/>
              </a:ext>
            </a:extLst>
          </p:cNvPr>
          <p:cNvSpPr/>
          <p:nvPr/>
        </p:nvSpPr>
        <p:spPr>
          <a:xfrm rot="16200000">
            <a:off x="7106234" y="-629233"/>
            <a:ext cx="417933" cy="3962400"/>
          </a:xfrm>
          <a:prstGeom prst="rightBrace">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endParaRPr>
          </a:p>
        </p:txBody>
      </p:sp>
      <p:sp>
        <p:nvSpPr>
          <p:cNvPr id="6" name="Right Brace 5">
            <a:extLst>
              <a:ext uri="{FF2B5EF4-FFF2-40B4-BE49-F238E27FC236}">
                <a16:creationId xmlns:a16="http://schemas.microsoft.com/office/drawing/2014/main" id="{DF9D4C9E-FC2B-4E4D-9796-0AC6AF24B194}"/>
              </a:ext>
            </a:extLst>
          </p:cNvPr>
          <p:cNvSpPr/>
          <p:nvPr/>
        </p:nvSpPr>
        <p:spPr>
          <a:xfrm>
            <a:off x="7696200" y="2819400"/>
            <a:ext cx="304800" cy="417934"/>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AC393ED3-6E99-4DD8-9F0E-58CC9C5BFA95}"/>
              </a:ext>
            </a:extLst>
          </p:cNvPr>
          <p:cNvSpPr txBox="1"/>
          <p:nvPr/>
        </p:nvSpPr>
        <p:spPr>
          <a:xfrm>
            <a:off x="8077200" y="2819400"/>
            <a:ext cx="2057400" cy="461665"/>
          </a:xfrm>
          <a:prstGeom prst="rect">
            <a:avLst/>
          </a:prstGeom>
          <a:noFill/>
        </p:spPr>
        <p:txBody>
          <a:bodyPr wrap="square" rtlCol="0">
            <a:spAutoFit/>
          </a:bodyPr>
          <a:lstStyle/>
          <a:p>
            <a:r>
              <a:rPr lang="en-US" sz="2400" b="1" dirty="0">
                <a:solidFill>
                  <a:srgbClr val="002060"/>
                </a:solidFill>
                <a:latin typeface="Times New Roman" panose="02020603050405020304" pitchFamily="18" charset="0"/>
              </a:rPr>
              <a:t>Observation</a:t>
            </a:r>
          </a:p>
        </p:txBody>
      </p:sp>
    </p:spTree>
    <p:extLst>
      <p:ext uri="{BB962C8B-B14F-4D97-AF65-F5344CB8AC3E}">
        <p14:creationId xmlns:p14="http://schemas.microsoft.com/office/powerpoint/2010/main" val="15753549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066801" y="838200"/>
            <a:ext cx="8381999" cy="5562600"/>
          </a:xfrm>
        </p:spPr>
        <p:txBody>
          <a:bodyPr>
            <a:noAutofit/>
          </a:bodyPr>
          <a:lstStyle/>
          <a:p>
            <a:pPr marL="0" indent="0">
              <a:buNone/>
            </a:pPr>
            <a:r>
              <a:rPr lang="en-US" sz="2400" dirty="0"/>
              <a:t>How effective is a medical treatment? </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474216283"/>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5.6</a:t>
                          </a:r>
                        </a:p>
                      </a:txBody>
                      <a:tcPr>
                        <a:solidFill>
                          <a:srgbClr val="FFC000"/>
                        </a:solidFill>
                      </a:tcPr>
                    </a:tc>
                    <a:tc>
                      <a:txBody>
                        <a:bodyPr/>
                        <a:lstStyle/>
                        <a:p>
                          <a:r>
                            <a:rPr lang="en-US" sz="2400" b="1" dirty="0">
                              <a:latin typeface="Times New Roman" panose="02020603050405020304" pitchFamily="18" charset="0"/>
                            </a:rPr>
                            <a:t>5.0</a:t>
                          </a:r>
                        </a:p>
                      </a:txBody>
                      <a:tcPr>
                        <a:solidFill>
                          <a:srgbClr val="FFC000"/>
                        </a:solidFill>
                      </a:tcPr>
                    </a:tc>
                    <a:tc>
                      <a:txBody>
                        <a:bodyPr/>
                        <a:lstStyle/>
                        <a:p>
                          <a:r>
                            <a:rPr lang="en-US" sz="2400" b="1"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474216283"/>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5.6</a:t>
                          </a:r>
                        </a:p>
                      </a:txBody>
                      <a:tcPr>
                        <a:solidFill>
                          <a:srgbClr val="FFC000"/>
                        </a:solidFill>
                      </a:tcPr>
                    </a:tc>
                    <a:tc>
                      <a:txBody>
                        <a:bodyPr/>
                        <a:lstStyle/>
                        <a:p>
                          <a:r>
                            <a:rPr lang="en-US" sz="2400" b="1" dirty="0">
                              <a:latin typeface="Times New Roman" panose="02020603050405020304" pitchFamily="18" charset="0"/>
                            </a:rPr>
                            <a:t>5.0</a:t>
                          </a:r>
                        </a:p>
                      </a:txBody>
                      <a:tcPr>
                        <a:solidFill>
                          <a:srgbClr val="FFC000"/>
                        </a:solidFill>
                      </a:tcPr>
                    </a:tc>
                    <a:tc>
                      <a:txBody>
                        <a:bodyPr/>
                        <a:lstStyle/>
                        <a:p>
                          <a:r>
                            <a:rPr lang="en-US" sz="2400" b="1"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10142374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834B0-83F4-5398-D2BD-4D03F2E26C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E6018-D22D-C886-BCB9-9BC0B903CBBA}"/>
              </a:ext>
            </a:extLst>
          </p:cNvPr>
          <p:cNvSpPr>
            <a:spLocks noGrp="1"/>
          </p:cNvSpPr>
          <p:nvPr>
            <p:ph type="title"/>
          </p:nvPr>
        </p:nvSpPr>
        <p:spPr>
          <a:xfrm>
            <a:off x="1066801" y="234677"/>
            <a:ext cx="8077200" cy="701040"/>
          </a:xfrm>
        </p:spPr>
        <p:txBody>
          <a:bodyPr>
            <a:normAutofit/>
          </a:bodyPr>
          <a:lstStyle/>
          <a:p>
            <a:r>
              <a:rPr lang="en-US" dirty="0"/>
              <a:t>But what do we actually observe?</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18F1927-7D9B-4F66-E56B-9013EE77F5C4}"/>
                  </a:ext>
                </a:extLst>
              </p:cNvPr>
              <p:cNvGraphicFramePr>
                <a:graphicFrameLocks noGrp="1"/>
              </p:cNvGraphicFramePr>
              <p:nvPr>
                <p:extLst>
                  <p:ext uri="{D42A27DB-BD31-4B8C-83A1-F6EECF244321}">
                    <p14:modId xmlns:p14="http://schemas.microsoft.com/office/powerpoint/2010/main" val="1576201476"/>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18F1927-7D9B-4F66-E56B-9013EE77F5C4}"/>
                  </a:ext>
                </a:extLst>
              </p:cNvPr>
              <p:cNvGraphicFramePr>
                <a:graphicFrameLocks noGrp="1"/>
              </p:cNvGraphicFramePr>
              <p:nvPr>
                <p:extLst>
                  <p:ext uri="{D42A27DB-BD31-4B8C-83A1-F6EECF244321}">
                    <p14:modId xmlns:p14="http://schemas.microsoft.com/office/powerpoint/2010/main" val="1576201476"/>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2685096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92CF9-42D0-4268-167D-63494F8B64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F9E382-4698-52F2-A38A-A44ABB44C7E2}"/>
              </a:ext>
            </a:extLst>
          </p:cNvPr>
          <p:cNvSpPr>
            <a:spLocks noGrp="1"/>
          </p:cNvSpPr>
          <p:nvPr>
            <p:ph type="title"/>
          </p:nvPr>
        </p:nvSpPr>
        <p:spPr>
          <a:xfrm>
            <a:off x="1066801" y="234677"/>
            <a:ext cx="8077200" cy="701040"/>
          </a:xfrm>
        </p:spPr>
        <p:txBody>
          <a:bodyPr>
            <a:normAutofit/>
          </a:bodyPr>
          <a:lstStyle/>
          <a:p>
            <a:r>
              <a:rPr lang="en-US" dirty="0"/>
              <a:t>But what do we actually observe?</a:t>
            </a:r>
          </a:p>
        </p:txBody>
      </p:sp>
      <p:sp>
        <p:nvSpPr>
          <p:cNvPr id="3" name="Content Placeholder 2">
            <a:extLst>
              <a:ext uri="{FF2B5EF4-FFF2-40B4-BE49-F238E27FC236}">
                <a16:creationId xmlns:a16="http://schemas.microsoft.com/office/drawing/2014/main" id="{393956C8-55BA-FC59-5FB3-3263DE5E2C4F}"/>
              </a:ext>
            </a:extLst>
          </p:cNvPr>
          <p:cNvSpPr>
            <a:spLocks noGrp="1"/>
          </p:cNvSpPr>
          <p:nvPr>
            <p:ph idx="1"/>
          </p:nvPr>
        </p:nvSpPr>
        <p:spPr>
          <a:xfrm>
            <a:off x="1066801" y="838200"/>
            <a:ext cx="8381999" cy="5562600"/>
          </a:xfrm>
        </p:spPr>
        <p:txBody>
          <a:bodyPr>
            <a:noAutofit/>
          </a:bodyPr>
          <a:lstStyle/>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BC6D9540-7A21-9312-4D06-6EB06224F584}"/>
                  </a:ext>
                </a:extLst>
              </p:cNvPr>
              <p:cNvGraphicFramePr>
                <a:graphicFrameLocks noGrp="1"/>
              </p:cNvGraphicFramePr>
              <p:nvPr>
                <p:extLst>
                  <p:ext uri="{D42A27DB-BD31-4B8C-83A1-F6EECF244321}">
                    <p14:modId xmlns:p14="http://schemas.microsoft.com/office/powerpoint/2010/main" val="2693951709"/>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BC6D9540-7A21-9312-4D06-6EB06224F584}"/>
                  </a:ext>
                </a:extLst>
              </p:cNvPr>
              <p:cNvGraphicFramePr>
                <a:graphicFrameLocks noGrp="1"/>
              </p:cNvGraphicFramePr>
              <p:nvPr>
                <p:extLst>
                  <p:ext uri="{D42A27DB-BD31-4B8C-83A1-F6EECF244321}">
                    <p14:modId xmlns:p14="http://schemas.microsoft.com/office/powerpoint/2010/main" val="2693951709"/>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8155984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762000"/>
            <a:ext cx="8305800" cy="5638800"/>
          </a:xfrm>
        </p:spPr>
        <p:txBody>
          <a:bodyPr>
            <a:noAutofit/>
          </a:bodyPr>
          <a:lstStyle/>
          <a:p>
            <a:pPr marL="0" indent="0">
              <a:buNone/>
            </a:pPr>
            <a:r>
              <a:rPr lang="en-US" sz="2400" dirty="0"/>
              <a:t>Imagine a “perfect doctor” assigns best treatment available:</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3918071207"/>
                  </p:ext>
                </p:extLst>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391021">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89885">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389885">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389885">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389885">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389885">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389885">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389885">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389885">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389885">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389885">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389885">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3918071207"/>
                  </p:ext>
                </p:extLst>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1190" t="-9211" r="-302381" b="-1117105"/>
                          </a:stretch>
                        </a:blipFill>
                      </a:tcPr>
                    </a:tc>
                    <a:tc>
                      <a:txBody>
                        <a:bodyPr/>
                        <a:lstStyle/>
                        <a:p>
                          <a:endParaRPr lang="en-US"/>
                        </a:p>
                      </a:txBody>
                      <a:tcPr>
                        <a:blipFill>
                          <a:blip r:embed="rId3"/>
                          <a:stretch>
                            <a:fillRect l="-200395" t="-9211" r="-201186" b="-1117105"/>
                          </a:stretch>
                        </a:blipFill>
                      </a:tcPr>
                    </a:tc>
                    <a:tc>
                      <a:txBody>
                        <a:bodyPr/>
                        <a:lstStyle/>
                        <a:p>
                          <a:endParaRPr lang="en-US"/>
                        </a:p>
                      </a:txBody>
                      <a:tcPr>
                        <a:blipFill>
                          <a:blip r:embed="rId3"/>
                          <a:stretch>
                            <a:fillRect l="-301587" t="-9211" r="-101984" b="-1117105"/>
                          </a:stretch>
                        </a:blipFill>
                      </a:tcPr>
                    </a:tc>
                    <a:tc>
                      <a:txBody>
                        <a:bodyPr/>
                        <a:lstStyle/>
                        <a:p>
                          <a:endParaRPr lang="en-US"/>
                        </a:p>
                      </a:txBody>
                      <a:tcPr>
                        <a:blipFill>
                          <a:blip r:embed="rId3"/>
                          <a:stretch>
                            <a:fillRect l="-400000" t="-9211" r="-1581"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17652136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762000"/>
            <a:ext cx="8305800" cy="5638800"/>
          </a:xfrm>
        </p:spPr>
        <p:txBody>
          <a:bodyPr>
            <a:noAutofit/>
          </a:bodyPr>
          <a:lstStyle/>
          <a:p>
            <a:pPr marL="0" indent="0">
              <a:buNone/>
            </a:pPr>
            <a:r>
              <a:rPr lang="en-US" sz="2400" dirty="0"/>
              <a:t>Imagine a “perfect doctor” assigns best treatment available:</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391021">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89885">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389885">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389885">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389885">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389885">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389885">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389885">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389885">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389885">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389885">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389885">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1190" t="-9211" r="-302381" b="-1117105"/>
                          </a:stretch>
                        </a:blipFill>
                      </a:tcPr>
                    </a:tc>
                    <a:tc>
                      <a:txBody>
                        <a:bodyPr/>
                        <a:lstStyle/>
                        <a:p>
                          <a:endParaRPr lang="en-US"/>
                        </a:p>
                      </a:txBody>
                      <a:tcPr>
                        <a:blipFill>
                          <a:blip r:embed="rId3"/>
                          <a:stretch>
                            <a:fillRect l="-200395" t="-9211" r="-201186" b="-1117105"/>
                          </a:stretch>
                        </a:blipFill>
                      </a:tcPr>
                    </a:tc>
                    <a:tc>
                      <a:txBody>
                        <a:bodyPr/>
                        <a:lstStyle/>
                        <a:p>
                          <a:endParaRPr lang="en-US"/>
                        </a:p>
                      </a:txBody>
                      <a:tcPr>
                        <a:blipFill>
                          <a:blip r:embed="rId3"/>
                          <a:stretch>
                            <a:fillRect l="-301587" t="-9211" r="-101984" b="-1117105"/>
                          </a:stretch>
                        </a:blipFill>
                      </a:tcPr>
                    </a:tc>
                    <a:tc>
                      <a:txBody>
                        <a:bodyPr/>
                        <a:lstStyle/>
                        <a:p>
                          <a:endParaRPr lang="en-US"/>
                        </a:p>
                      </a:txBody>
                      <a:tcPr>
                        <a:blipFill>
                          <a:blip r:embed="rId3"/>
                          <a:stretch>
                            <a:fillRect l="-400000" t="-9211" r="-1581"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
        <p:nvSpPr>
          <p:cNvPr id="5" name="Oval 4">
            <a:extLst>
              <a:ext uri="{FF2B5EF4-FFF2-40B4-BE49-F238E27FC236}">
                <a16:creationId xmlns:a16="http://schemas.microsoft.com/office/drawing/2014/main" id="{2E9DBF4A-070B-9C35-EDBF-4C0FC7805EBC}"/>
              </a:ext>
            </a:extLst>
          </p:cNvPr>
          <p:cNvSpPr/>
          <p:nvPr/>
        </p:nvSpPr>
        <p:spPr>
          <a:xfrm>
            <a:off x="7315200" y="6172200"/>
            <a:ext cx="685800" cy="68580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685A4932-7F0D-9041-24E8-5FBC290B6C58}"/>
              </a:ext>
            </a:extLst>
          </p:cNvPr>
          <p:cNvSpPr txBox="1"/>
          <p:nvPr/>
        </p:nvSpPr>
        <p:spPr>
          <a:xfrm>
            <a:off x="8991600" y="5004951"/>
            <a:ext cx="2133600" cy="1785104"/>
          </a:xfrm>
          <a:prstGeom prst="rect">
            <a:avLst/>
          </a:prstGeom>
          <a:solidFill>
            <a:schemeClr val="accent2">
              <a:lumMod val="20000"/>
              <a:lumOff val="80000"/>
            </a:schemeClr>
          </a:solidFill>
        </p:spPr>
        <p:txBody>
          <a:bodyPr wrap="square">
            <a:spAutoFit/>
          </a:bodyPr>
          <a:lstStyle/>
          <a:p>
            <a:pPr marL="0" indent="0">
              <a:buNone/>
            </a:pPr>
            <a:r>
              <a:rPr lang="en-US" sz="2200" dirty="0">
                <a:solidFill>
                  <a:srgbClr val="0070C0"/>
                </a:solidFill>
              </a:rPr>
              <a:t>The ATE is the </a:t>
            </a:r>
            <a:r>
              <a:rPr lang="en-US" sz="2200" b="1" dirty="0">
                <a:solidFill>
                  <a:srgbClr val="0070C0"/>
                </a:solidFill>
              </a:rPr>
              <a:t>weighted average </a:t>
            </a:r>
            <a:r>
              <a:rPr lang="en-US" sz="2200" dirty="0">
                <a:solidFill>
                  <a:srgbClr val="0070C0"/>
                </a:solidFill>
              </a:rPr>
              <a:t>of the ATT and ATU!</a:t>
            </a:r>
          </a:p>
        </p:txBody>
      </p:sp>
    </p:spTree>
    <p:extLst>
      <p:ext uri="{BB962C8B-B14F-4D97-AF65-F5344CB8AC3E}">
        <p14:creationId xmlns:p14="http://schemas.microsoft.com/office/powerpoint/2010/main" val="12876914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1026160"/>
            <a:ext cx="8305800" cy="5603240"/>
          </a:xfrm>
        </p:spPr>
        <p:txBody>
          <a:bodyPr>
            <a:noAutofit/>
          </a:bodyPr>
          <a:lstStyle/>
          <a:p>
            <a:pPr marL="0" indent="0">
              <a:buNone/>
            </a:pPr>
            <a:r>
              <a:rPr lang="en-US" sz="2400" dirty="0"/>
              <a:t>Problem: We don’t observe two states for each individual! </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Can we estimate the ATE? </a:t>
            </a:r>
            <a:r>
              <a:rPr lang="en-US" sz="2400" dirty="0"/>
              <a:t> </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350089932"/>
                  </p:ext>
                </p:extLst>
              </p:nvPr>
            </p:nvGraphicFramePr>
            <p:xfrm>
              <a:off x="1219200" y="1447800"/>
              <a:ext cx="6096000" cy="5029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82962599"/>
                        </a:ext>
                      </a:extLst>
                    </a:gridCol>
                    <a:gridCol w="2032000">
                      <a:extLst>
                        <a:ext uri="{9D8B030D-6E8A-4147-A177-3AD203B41FA5}">
                          <a16:colId xmlns:a16="http://schemas.microsoft.com/office/drawing/2014/main" val="3110937995"/>
                        </a:ext>
                      </a:extLst>
                    </a:gridCol>
                    <a:gridCol w="2032000">
                      <a:extLst>
                        <a:ext uri="{9D8B030D-6E8A-4147-A177-3AD203B41FA5}">
                          <a16:colId xmlns:a16="http://schemas.microsoft.com/office/drawing/2014/main" val="1332737986"/>
                        </a:ext>
                      </a:extLst>
                    </a:gridCol>
                  </a:tblGrid>
                  <a:tr h="398549">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𝒀</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98549">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509417205"/>
                      </a:ext>
                    </a:extLst>
                  </a:tr>
                  <a:tr h="398549">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683507387"/>
                      </a:ext>
                    </a:extLst>
                  </a:tr>
                  <a:tr h="398549">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573450199"/>
                      </a:ext>
                    </a:extLst>
                  </a:tr>
                  <a:tr h="398549">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067848943"/>
                      </a:ext>
                    </a:extLst>
                  </a:tr>
                  <a:tr h="398549">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17705721"/>
                      </a:ext>
                    </a:extLst>
                  </a:tr>
                  <a:tr h="398549">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421316902"/>
                      </a:ext>
                    </a:extLst>
                  </a:tr>
                  <a:tr h="398549">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120335065"/>
                      </a:ext>
                    </a:extLst>
                  </a:tr>
                  <a:tr h="398549">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180700529"/>
                      </a:ext>
                    </a:extLst>
                  </a:tr>
                  <a:tr h="398549">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389079847"/>
                      </a:ext>
                    </a:extLst>
                  </a:tr>
                  <a:tr h="398549">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350089932"/>
                  </p:ext>
                </p:extLst>
              </p:nvPr>
            </p:nvGraphicFramePr>
            <p:xfrm>
              <a:off x="1219200" y="1447800"/>
              <a:ext cx="6096000" cy="5029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82962599"/>
                        </a:ext>
                      </a:extLst>
                    </a:gridCol>
                    <a:gridCol w="2032000">
                      <a:extLst>
                        <a:ext uri="{9D8B030D-6E8A-4147-A177-3AD203B41FA5}">
                          <a16:colId xmlns:a16="http://schemas.microsoft.com/office/drawing/2014/main" val="3110937995"/>
                        </a:ext>
                      </a:extLst>
                    </a:gridCol>
                    <a:gridCol w="2032000">
                      <a:extLst>
                        <a:ext uri="{9D8B030D-6E8A-4147-A177-3AD203B41FA5}">
                          <a16:colId xmlns:a16="http://schemas.microsoft.com/office/drawing/2014/main" val="1332737986"/>
                        </a:ext>
                      </a:extLst>
                    </a:gridCol>
                  </a:tblGrid>
                  <a:tr h="457200">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9" t="-9333" r="-101198" b="-1030667"/>
                          </a:stretch>
                        </a:blipFill>
                      </a:tcPr>
                    </a:tc>
                    <a:tc>
                      <a:txBody>
                        <a:bodyPr/>
                        <a:lstStyle/>
                        <a:p>
                          <a:endParaRPr lang="en-US"/>
                        </a:p>
                      </a:txBody>
                      <a:tcPr>
                        <a:blipFill>
                          <a:blip r:embed="rId3"/>
                          <a:stretch>
                            <a:fillRect l="-200901" t="-9333" r="-1502" b="-1030667"/>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bl>
              </a:graphicData>
            </a:graphic>
          </p:graphicFrame>
        </mc:Fallback>
      </mc:AlternateContent>
      <p:sp>
        <p:nvSpPr>
          <p:cNvPr id="5" name="TextBox 4">
            <a:extLst>
              <a:ext uri="{FF2B5EF4-FFF2-40B4-BE49-F238E27FC236}">
                <a16:creationId xmlns:a16="http://schemas.microsoft.com/office/drawing/2014/main" id="{B1F82646-88E8-1E1C-A96F-E988007683A5}"/>
              </a:ext>
            </a:extLst>
          </p:cNvPr>
          <p:cNvSpPr txBox="1"/>
          <p:nvPr/>
        </p:nvSpPr>
        <p:spPr>
          <a:xfrm>
            <a:off x="7543800" y="5105400"/>
            <a:ext cx="2133600" cy="1107996"/>
          </a:xfrm>
          <a:prstGeom prst="rect">
            <a:avLst/>
          </a:prstGeom>
          <a:solidFill>
            <a:schemeClr val="accent2">
              <a:lumMod val="20000"/>
              <a:lumOff val="80000"/>
            </a:schemeClr>
          </a:solidFill>
        </p:spPr>
        <p:txBody>
          <a:bodyPr wrap="square">
            <a:spAutoFit/>
          </a:bodyPr>
          <a:lstStyle/>
          <a:p>
            <a:pPr marL="0" indent="0">
              <a:buNone/>
            </a:pPr>
            <a:r>
              <a:rPr lang="en-US" sz="2200" dirty="0">
                <a:solidFill>
                  <a:srgbClr val="0070C0"/>
                </a:solidFill>
              </a:rPr>
              <a:t>How can we </a:t>
            </a:r>
            <a:r>
              <a:rPr lang="en-US" sz="2200" b="1" dirty="0">
                <a:solidFill>
                  <a:srgbClr val="0070C0"/>
                </a:solidFill>
              </a:rPr>
              <a:t>estimate</a:t>
            </a:r>
            <a:r>
              <a:rPr lang="en-US" sz="2200" dirty="0">
                <a:solidFill>
                  <a:srgbClr val="0070C0"/>
                </a:solidFill>
              </a:rPr>
              <a:t> the ATE?</a:t>
            </a:r>
          </a:p>
        </p:txBody>
      </p:sp>
    </p:spTree>
    <p:extLst>
      <p:ext uri="{BB962C8B-B14F-4D97-AF65-F5344CB8AC3E}">
        <p14:creationId xmlns:p14="http://schemas.microsoft.com/office/powerpoint/2010/main" val="1372395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30C62-D65D-9025-8E06-D269DD95E33A}"/>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C9FDB5D-2EA1-E0F8-25D6-91CA99176335}"/>
              </a:ext>
            </a:extLst>
          </p:cNvPr>
          <p:cNvSpPr>
            <a:spLocks noGrp="1"/>
          </p:cNvSpPr>
          <p:nvPr>
            <p:ph idx="1"/>
          </p:nvPr>
        </p:nvSpPr>
        <p:spPr>
          <a:xfrm>
            <a:off x="381000" y="1295400"/>
            <a:ext cx="5562600" cy="4884739"/>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(40% of total grade)</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222250" indent="0" algn="just">
              <a:spcBef>
                <a:spcPts val="45"/>
              </a:spcBef>
              <a:spcAft>
                <a:spcPts val="0"/>
              </a:spcAft>
              <a:buNone/>
            </a:pPr>
            <a:r>
              <a:rPr lang="en-US" sz="2400" spc="-20" dirty="0">
                <a:ea typeface="Calibri" panose="020F0502020204030204" pitchFamily="34" charset="0"/>
                <a:cs typeface="Times New Roman" panose="02020603050405020304" pitchFamily="18" charset="0"/>
              </a:rPr>
              <a:t>Assignments should be seen less as math homework, more as </a:t>
            </a:r>
            <a:r>
              <a:rPr lang="en-US" sz="2400" u="sng" spc="-20" dirty="0">
                <a:ea typeface="Calibri" panose="020F0502020204030204" pitchFamily="34" charset="0"/>
                <a:cs typeface="Times New Roman" panose="02020603050405020304" pitchFamily="18" charset="0"/>
              </a:rPr>
              <a:t>paper skeletons</a:t>
            </a:r>
            <a:r>
              <a:rPr lang="en-US" sz="2400" spc="-20" dirty="0">
                <a:ea typeface="Calibri" panose="020F0502020204030204" pitchFamily="34" charset="0"/>
                <a:cs typeface="Times New Roman" panose="02020603050405020304" pitchFamily="18" charset="0"/>
              </a:rPr>
              <a:t> you should fill in (use to practice academic writing!)</a:t>
            </a:r>
            <a:endParaRPr lang="en-US" sz="2400" u="sng" spc="-20" dirty="0">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endParaRPr lang="en-US" sz="2400" spc="-20" dirty="0">
              <a:effectLst/>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CB262FDB-0916-031D-29D2-2A5F63D6E38B}"/>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pic>
        <p:nvPicPr>
          <p:cNvPr id="3" name="Picture 2">
            <a:extLst>
              <a:ext uri="{FF2B5EF4-FFF2-40B4-BE49-F238E27FC236}">
                <a16:creationId xmlns:a16="http://schemas.microsoft.com/office/drawing/2014/main" id="{EDFA8314-8372-BC97-9748-26AB14F55776}"/>
              </a:ext>
            </a:extLst>
          </p:cNvPr>
          <p:cNvPicPr>
            <a:picLocks noChangeAspect="1"/>
          </p:cNvPicPr>
          <p:nvPr/>
        </p:nvPicPr>
        <p:blipFill>
          <a:blip r:embed="rId3"/>
          <a:stretch>
            <a:fillRect/>
          </a:stretch>
        </p:blipFill>
        <p:spPr>
          <a:xfrm>
            <a:off x="5791200" y="961374"/>
            <a:ext cx="5383183" cy="5552790"/>
          </a:xfrm>
          <a:prstGeom prst="rect">
            <a:avLst/>
          </a:prstGeom>
        </p:spPr>
      </p:pic>
    </p:spTree>
    <p:extLst>
      <p:ext uri="{BB962C8B-B14F-4D97-AF65-F5344CB8AC3E}">
        <p14:creationId xmlns:p14="http://schemas.microsoft.com/office/powerpoint/2010/main" val="42200224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90600"/>
                <a:ext cx="8458200" cy="5638800"/>
              </a:xfrm>
            </p:spPr>
            <p:txBody>
              <a:bodyPr>
                <a:noAutofit/>
              </a:bodyPr>
              <a:lstStyle/>
              <a:p>
                <a:pPr marL="0" indent="0">
                  <a:buNone/>
                </a:pPr>
                <a:r>
                  <a:rPr lang="en-US" sz="2400" dirty="0"/>
                  <a:t>Estimate ATE as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oMath>
                </a14:m>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i="1" dirty="0">
                  <a:solidFill>
                    <a:srgbClr val="0070C0"/>
                  </a:solidFill>
                  <a:latin typeface="Cambria Math" panose="02040503050406030204" pitchFamily="18" charset="0"/>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90600"/>
                <a:ext cx="8458200" cy="5638800"/>
              </a:xfrm>
              <a:blipFill>
                <a:blip r:embed="rId3"/>
                <a:stretch>
                  <a:fillRect l="-1154" t="-11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22320565"/>
                  </p:ext>
                </p:extLst>
              </p:nvPr>
            </p:nvGraphicFramePr>
            <p:xfrm>
              <a:off x="1143000" y="1524000"/>
              <a:ext cx="6248400" cy="502920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382962599"/>
                        </a:ext>
                      </a:extLst>
                    </a:gridCol>
                    <a:gridCol w="2082800">
                      <a:extLst>
                        <a:ext uri="{9D8B030D-6E8A-4147-A177-3AD203B41FA5}">
                          <a16:colId xmlns:a16="http://schemas.microsoft.com/office/drawing/2014/main" val="3110937995"/>
                        </a:ext>
                      </a:extLst>
                    </a:gridCol>
                    <a:gridCol w="2082800">
                      <a:extLst>
                        <a:ext uri="{9D8B030D-6E8A-4147-A177-3AD203B41FA5}">
                          <a16:colId xmlns:a16="http://schemas.microsoft.com/office/drawing/2014/main" val="1332737986"/>
                        </a:ext>
                      </a:extLst>
                    </a:gridCol>
                  </a:tblGrid>
                  <a:tr h="39162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𝒀</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91622">
                    <a:tc>
                      <a:txBody>
                        <a:bodyPr/>
                        <a:lstStyle/>
                        <a:p>
                          <a:r>
                            <a:rPr lang="en-US" sz="2400" dirty="0">
                              <a:latin typeface="Times New Roman" panose="02020603050405020304" pitchFamily="18" charset="0"/>
                            </a:rPr>
                            <a:t>1</a:t>
                          </a:r>
                        </a:p>
                      </a:txBody>
                      <a:tcPr>
                        <a:solidFill>
                          <a:schemeClr val="accent2">
                            <a:lumMod val="75000"/>
                          </a:schemeClr>
                        </a:solidFill>
                      </a:tcPr>
                    </a:tc>
                    <a:tc>
                      <a:txBody>
                        <a:bodyPr/>
                        <a:lstStyle/>
                        <a:p>
                          <a:r>
                            <a:rPr lang="en-US" sz="2400" dirty="0">
                              <a:latin typeface="Times New Roman" panose="02020603050405020304" pitchFamily="18" charset="0"/>
                            </a:rPr>
                            <a:t>7</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509417205"/>
                      </a:ext>
                    </a:extLst>
                  </a:tr>
                  <a:tr h="391622">
                    <a:tc>
                      <a:txBody>
                        <a:bodyPr/>
                        <a:lstStyle/>
                        <a:p>
                          <a:r>
                            <a:rPr lang="en-US" sz="2400" dirty="0">
                              <a:latin typeface="Times New Roman" panose="02020603050405020304" pitchFamily="18" charset="0"/>
                            </a:rPr>
                            <a:t>2</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683507387"/>
                      </a:ext>
                    </a:extLst>
                  </a:tr>
                  <a:tr h="391622">
                    <a:tc>
                      <a:txBody>
                        <a:bodyPr/>
                        <a:lstStyle/>
                        <a:p>
                          <a:r>
                            <a:rPr lang="en-US" sz="2400" dirty="0">
                              <a:latin typeface="Times New Roman" panose="02020603050405020304" pitchFamily="18" charset="0"/>
                            </a:rPr>
                            <a:t>3</a:t>
                          </a:r>
                        </a:p>
                      </a:txBody>
                      <a:tcPr>
                        <a:solidFill>
                          <a:schemeClr val="accent2">
                            <a:lumMod val="75000"/>
                          </a:schemeClr>
                        </a:solidFill>
                      </a:tcPr>
                    </a:tc>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573450199"/>
                      </a:ext>
                    </a:extLst>
                  </a:tr>
                  <a:tr h="391622">
                    <a:tc>
                      <a:txBody>
                        <a:bodyPr/>
                        <a:lstStyle/>
                        <a:p>
                          <a:r>
                            <a:rPr lang="en-US" sz="2400" dirty="0">
                              <a:latin typeface="Times New Roman" panose="02020603050405020304" pitchFamily="18" charset="0"/>
                            </a:rPr>
                            <a:t>4</a:t>
                          </a:r>
                        </a:p>
                      </a:txBody>
                      <a:tcPr>
                        <a:solidFill>
                          <a:schemeClr val="accent3">
                            <a:lumMod val="20000"/>
                            <a:lumOff val="80000"/>
                          </a:schemeClr>
                        </a:solidFill>
                      </a:tcPr>
                    </a:tc>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067848943"/>
                      </a:ext>
                    </a:extLst>
                  </a:tr>
                  <a:tr h="391622">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4</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317705721"/>
                      </a:ext>
                    </a:extLst>
                  </a:tr>
                  <a:tr h="391622">
                    <a:tc>
                      <a:txBody>
                        <a:bodyPr/>
                        <a:lstStyle/>
                        <a:p>
                          <a:r>
                            <a:rPr lang="en-US" sz="2400" dirty="0">
                              <a:latin typeface="Times New Roman" panose="02020603050405020304" pitchFamily="18" charset="0"/>
                            </a:rPr>
                            <a:t>6</a:t>
                          </a:r>
                        </a:p>
                      </a:txBody>
                      <a:tcPr>
                        <a:solidFill>
                          <a:schemeClr val="accent2">
                            <a:lumMod val="75000"/>
                          </a:schemeClr>
                        </a:solidFill>
                      </a:tcPr>
                    </a:tc>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421316902"/>
                      </a:ext>
                    </a:extLst>
                  </a:tr>
                  <a:tr h="391622">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10</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120335065"/>
                      </a:ext>
                    </a:extLst>
                  </a:tr>
                  <a:tr h="391622">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180700529"/>
                      </a:ext>
                    </a:extLst>
                  </a:tr>
                  <a:tr h="391622">
                    <a:tc>
                      <a:txBody>
                        <a:bodyPr/>
                        <a:lstStyle/>
                        <a:p>
                          <a:r>
                            <a:rPr lang="en-US" sz="2400" dirty="0">
                              <a:latin typeface="Times New Roman" panose="02020603050405020304" pitchFamily="18" charset="0"/>
                            </a:rPr>
                            <a:t>9</a:t>
                          </a:r>
                        </a:p>
                      </a:txBody>
                      <a:tcPr>
                        <a:solidFill>
                          <a:schemeClr val="accent3">
                            <a:lumMod val="20000"/>
                            <a:lumOff val="80000"/>
                          </a:schemeClr>
                        </a:solidFill>
                      </a:tcPr>
                    </a:tc>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389079847"/>
                      </a:ext>
                    </a:extLst>
                  </a:tr>
                  <a:tr h="391622">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9</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22320565"/>
                  </p:ext>
                </p:extLst>
              </p:nvPr>
            </p:nvGraphicFramePr>
            <p:xfrm>
              <a:off x="1143000" y="1524000"/>
              <a:ext cx="6248400" cy="502920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382962599"/>
                        </a:ext>
                      </a:extLst>
                    </a:gridCol>
                    <a:gridCol w="2082800">
                      <a:extLst>
                        <a:ext uri="{9D8B030D-6E8A-4147-A177-3AD203B41FA5}">
                          <a16:colId xmlns:a16="http://schemas.microsoft.com/office/drawing/2014/main" val="3110937995"/>
                        </a:ext>
                      </a:extLst>
                    </a:gridCol>
                    <a:gridCol w="2082800">
                      <a:extLst>
                        <a:ext uri="{9D8B030D-6E8A-4147-A177-3AD203B41FA5}">
                          <a16:colId xmlns:a16="http://schemas.microsoft.com/office/drawing/2014/main" val="1332737986"/>
                        </a:ext>
                      </a:extLst>
                    </a:gridCol>
                  </a:tblGrid>
                  <a:tr h="457200">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4"/>
                          <a:stretch>
                            <a:fillRect l="-100292" t="-10667" r="-101170" b="-1030667"/>
                          </a:stretch>
                        </a:blipFill>
                      </a:tcPr>
                    </a:tc>
                    <a:tc>
                      <a:txBody>
                        <a:bodyPr/>
                        <a:lstStyle/>
                        <a:p>
                          <a:endParaRPr lang="en-US"/>
                        </a:p>
                      </a:txBody>
                      <a:tcPr>
                        <a:blipFill>
                          <a:blip r:embed="rId4"/>
                          <a:stretch>
                            <a:fillRect l="-200292" t="-10667" r="-1170" b="-1030667"/>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solidFill>
                          <a:schemeClr val="accent2">
                            <a:lumMod val="75000"/>
                          </a:schemeClr>
                        </a:solidFill>
                      </a:tcPr>
                    </a:tc>
                    <a:tc>
                      <a:txBody>
                        <a:bodyPr/>
                        <a:lstStyle/>
                        <a:p>
                          <a:r>
                            <a:rPr lang="en-US" sz="2400" dirty="0">
                              <a:latin typeface="Times New Roman" panose="02020603050405020304" pitchFamily="18" charset="0"/>
                            </a:rPr>
                            <a:t>7</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solidFill>
                          <a:schemeClr val="accent2">
                            <a:lumMod val="75000"/>
                          </a:schemeClr>
                        </a:solidFill>
                      </a:tcPr>
                    </a:tc>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solidFill>
                          <a:schemeClr val="accent3">
                            <a:lumMod val="20000"/>
                            <a:lumOff val="80000"/>
                          </a:schemeClr>
                        </a:solidFill>
                      </a:tcPr>
                    </a:tc>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4</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solidFill>
                          <a:schemeClr val="accent2">
                            <a:lumMod val="75000"/>
                          </a:schemeClr>
                        </a:solidFill>
                      </a:tcPr>
                    </a:tc>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10</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solidFill>
                          <a:schemeClr val="accent3">
                            <a:lumMod val="20000"/>
                            <a:lumOff val="80000"/>
                          </a:schemeClr>
                        </a:solidFill>
                      </a:tcPr>
                    </a:tc>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9</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832426719"/>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92BEE3-6F19-9718-82FE-4C2F2BB24851}"/>
                  </a:ext>
                </a:extLst>
              </p:cNvPr>
              <p:cNvSpPr txBox="1"/>
              <p:nvPr/>
            </p:nvSpPr>
            <p:spPr>
              <a:xfrm>
                <a:off x="7543800" y="5105400"/>
                <a:ext cx="3505200" cy="472630"/>
              </a:xfrm>
              <a:prstGeom prst="rect">
                <a:avLst/>
              </a:prstGeom>
              <a:solidFill>
                <a:schemeClr val="accent2">
                  <a:lumMod val="20000"/>
                  <a:lumOff val="80000"/>
                </a:schemeClr>
              </a:solid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2400" b="1" i="1" dirty="0" smtClean="0">
                              <a:solidFill>
                                <a:srgbClr val="0070C0"/>
                              </a:solidFill>
                              <a:latin typeface="Cambria Math" panose="02040503050406030204" pitchFamily="18" charset="0"/>
                            </a:rPr>
                          </m:ctrlPr>
                        </m:accPr>
                        <m:e>
                          <m:r>
                            <a:rPr lang="en-US" sz="2400" b="1" i="1" dirty="0" smtClean="0">
                              <a:solidFill>
                                <a:srgbClr val="0070C0"/>
                              </a:solidFill>
                              <a:latin typeface="Cambria Math" panose="02040503050406030204" pitchFamily="18" charset="0"/>
                            </a:rPr>
                            <m:t>𝑨𝑻𝑬</m:t>
                          </m:r>
                        </m:e>
                      </m:acc>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𝟕</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𝟕</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𝟒</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𝟎</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𝟒</m:t>
                      </m:r>
                    </m:oMath>
                  </m:oMathPara>
                </a14:m>
                <a:endParaRPr lang="en-US" sz="2400" b="1" dirty="0">
                  <a:solidFill>
                    <a:srgbClr val="0070C0"/>
                  </a:solidFill>
                </a:endParaRPr>
              </a:p>
            </p:txBody>
          </p:sp>
        </mc:Choice>
        <mc:Fallback xmlns="">
          <p:sp>
            <p:nvSpPr>
              <p:cNvPr id="5" name="TextBox 4">
                <a:extLst>
                  <a:ext uri="{FF2B5EF4-FFF2-40B4-BE49-F238E27FC236}">
                    <a16:creationId xmlns:a16="http://schemas.microsoft.com/office/drawing/2014/main" id="{5392BEE3-6F19-9718-82FE-4C2F2BB24851}"/>
                  </a:ext>
                </a:extLst>
              </p:cNvPr>
              <p:cNvSpPr txBox="1">
                <a:spLocks noRot="1" noChangeAspect="1" noMove="1" noResize="1" noEditPoints="1" noAdjustHandles="1" noChangeArrowheads="1" noChangeShapeType="1" noTextEdit="1"/>
              </p:cNvSpPr>
              <p:nvPr/>
            </p:nvSpPr>
            <p:spPr>
              <a:xfrm>
                <a:off x="7543800" y="5105400"/>
                <a:ext cx="3505200" cy="4726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783983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What does the estimated ATE mean?</a:t>
            </a:r>
          </a:p>
          <a:p>
            <a:r>
              <a:rPr lang="en-US" sz="2400" dirty="0"/>
              <a:t>Does this mean surgery has a negative effect?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1688071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p:sp>
        <p:nvSpPr>
          <p:cNvPr id="3" name="Content Placeholder 2"/>
          <p:cNvSpPr>
            <a:spLocks noGrp="1"/>
          </p:cNvSpPr>
          <p:nvPr>
            <p:ph idx="1"/>
          </p:nvPr>
        </p:nvSpPr>
        <p:spPr>
          <a:xfrm>
            <a:off x="1066801" y="990600"/>
            <a:ext cx="9982199" cy="5638800"/>
          </a:xfrm>
        </p:spPr>
        <p:txBody>
          <a:bodyPr>
            <a:noAutofit/>
          </a:bodyPr>
          <a:lstStyle/>
          <a:p>
            <a:pPr marL="0" indent="0">
              <a:buNone/>
            </a:pPr>
            <a:r>
              <a:rPr lang="en-US" sz="2400" dirty="0"/>
              <a:t>What does the estimated ATE mean?</a:t>
            </a:r>
          </a:p>
          <a:p>
            <a:r>
              <a:rPr lang="en-US" sz="2400" dirty="0"/>
              <a:t>Does this mean surgery has a negative effect?</a:t>
            </a:r>
          </a:p>
          <a:p>
            <a:r>
              <a:rPr lang="en-US" sz="2400" dirty="0"/>
              <a:t>This statistic is itself a random variable – need sufficient data/power to say that something is strongly different from 0 (noise)</a:t>
            </a:r>
          </a:p>
          <a:p>
            <a:r>
              <a:rPr lang="en-US" sz="2400" dirty="0"/>
              <a:t>This statistic might also suffer from “selection bias” (how?)</a:t>
            </a:r>
            <a:endParaRPr lang="en-US" sz="2400" b="1" dirty="0"/>
          </a:p>
          <a:p>
            <a:endParaRPr lang="en-US" sz="2400" b="1" dirty="0"/>
          </a:p>
          <a:p>
            <a:pPr marL="0" indent="0">
              <a:buNone/>
            </a:pPr>
            <a:r>
              <a:rPr lang="en-US" sz="2400" b="1" dirty="0">
                <a:solidFill>
                  <a:schemeClr val="accent3">
                    <a:lumMod val="50000"/>
                  </a:schemeClr>
                </a:solidFill>
              </a:rPr>
              <a:t>This is why assumptions are so important for econometrics!</a:t>
            </a:r>
          </a:p>
          <a:p>
            <a:pPr marL="0" indent="0">
              <a:buNone/>
            </a:pPr>
            <a:r>
              <a:rPr lang="en-US" sz="2400" dirty="0"/>
              <a: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550260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990600"/>
                <a:ext cx="9448799" cy="5638800"/>
              </a:xfrm>
            </p:spPr>
            <p:txBody>
              <a:bodyPr>
                <a:noAutofit/>
              </a:bodyPr>
              <a:lstStyle/>
              <a:p>
                <a:pPr marL="0" indent="0">
                  <a:buNone/>
                </a:pPr>
                <a:r>
                  <a:rPr lang="en-US" sz="2400" dirty="0"/>
                  <a:t>What does the estimated ATE mean?</a:t>
                </a:r>
              </a:p>
              <a:p>
                <a:r>
                  <a:rPr lang="en-US" sz="2400" dirty="0"/>
                  <a:t>Does this mean surgery has a negative effect?</a:t>
                </a:r>
              </a:p>
              <a:p>
                <a:r>
                  <a:rPr lang="en-US" sz="2400" dirty="0"/>
                  <a:t>This statistic is itself a random variable – need sufficient data/power to say that something is strongly different from 0 (noise)</a:t>
                </a:r>
              </a:p>
              <a:p>
                <a:r>
                  <a:rPr lang="en-US" sz="2400" dirty="0"/>
                  <a:t>This statistic might also suffer from “selection bias” (how?)</a:t>
                </a:r>
                <a:endParaRPr lang="en-US" sz="2400" b="1" dirty="0"/>
              </a:p>
              <a:p>
                <a:endParaRPr lang="en-US" sz="2400" b="1" dirty="0"/>
              </a:p>
              <a:p>
                <a:pPr marL="0" indent="0">
                  <a:buNone/>
                </a:pPr>
                <a:r>
                  <a:rPr lang="en-US" sz="2400" b="1" dirty="0">
                    <a:solidFill>
                      <a:schemeClr val="accent3">
                        <a:lumMod val="50000"/>
                      </a:schemeClr>
                    </a:solidFill>
                  </a:rPr>
                  <a:t>This is why assumptions are so important for econometrics!</a:t>
                </a:r>
              </a:p>
              <a:p>
                <a:pPr marL="0" indent="0">
                  <a:buNone/>
                </a:pPr>
                <a:r>
                  <a:rPr lang="en-US" sz="2400" b="1" u="sng" dirty="0">
                    <a:solidFill>
                      <a:schemeClr val="accent3">
                        <a:lumMod val="75000"/>
                      </a:schemeClr>
                    </a:solidFill>
                  </a:rPr>
                  <a:t>Example: </a:t>
                </a:r>
                <a:r>
                  <a:rPr lang="en-US" sz="2400" dirty="0"/>
                  <a:t>Independence assumption </a:t>
                </a:r>
                <a14:m>
                  <m:oMath xmlns:m="http://schemas.openxmlformats.org/officeDocument/2006/math">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d>
                    <m:r>
                      <a:rPr lang="en-US" sz="2400" b="0" i="1" smtClean="0">
                        <a:latin typeface="Cambria Math" panose="02040503050406030204" pitchFamily="18" charset="0"/>
                      </a:rPr>
                      <m:t>⊥</m:t>
                    </m:r>
                    <m:r>
                      <a:rPr lang="en-US" sz="2400" b="0" i="1" smtClean="0">
                        <a:latin typeface="Cambria Math" panose="02040503050406030204" pitchFamily="18" charset="0"/>
                      </a:rPr>
                      <m:t>𝐷</m:t>
                    </m:r>
                  </m:oMath>
                </a14:m>
                <a:endParaRPr lang="en-US" sz="2400" dirty="0"/>
              </a:p>
              <a:p>
                <a:r>
                  <a:rPr lang="en-US" sz="2400" dirty="0"/>
                  <a:t>Surgery assigned to an individual </a:t>
                </a:r>
                <a:r>
                  <a:rPr lang="en-US" sz="2400" i="1" dirty="0"/>
                  <a:t>not based </a:t>
                </a:r>
                <a:r>
                  <a:rPr lang="en-US" sz="2400" dirty="0"/>
                  <a:t>on potential outcome</a:t>
                </a:r>
              </a:p>
              <a:p>
                <a:r>
                  <a:rPr lang="en-US" sz="2400" dirty="0"/>
                  <a:t>Quasi-randomness of data/setting </a:t>
                </a:r>
                <a14:m>
                  <m:oMath xmlns:m="http://schemas.openxmlformats.org/officeDocument/2006/math">
                    <m:r>
                      <a:rPr lang="en-US" sz="2400" b="0" i="1" smtClean="0">
                        <a:latin typeface="Cambria Math" panose="02040503050406030204" pitchFamily="18" charset="0"/>
                      </a:rPr>
                      <m:t>⇒</m:t>
                    </m:r>
                  </m:oMath>
                </a14:m>
                <a:r>
                  <a:rPr lang="en-US" sz="2400" b="1" dirty="0">
                    <a:solidFill>
                      <a:schemeClr val="accent2">
                        <a:lumMod val="75000"/>
                      </a:schemeClr>
                    </a:solidFill>
                  </a:rPr>
                  <a:t> then </a:t>
                </a:r>
                <a14:m>
                  <m:oMath xmlns:m="http://schemas.openxmlformats.org/officeDocument/2006/math">
                    <m:acc>
                      <m:accPr>
                        <m:chr m:val="̂"/>
                        <m:ctrlPr>
                          <a:rPr lang="en-US" sz="2400" b="1" i="1" smtClean="0">
                            <a:solidFill>
                              <a:schemeClr val="accent2">
                                <a:lumMod val="75000"/>
                              </a:schemeClr>
                            </a:solidFill>
                            <a:latin typeface="Cambria Math" panose="02040503050406030204" pitchFamily="18" charset="0"/>
                          </a:rPr>
                        </m:ctrlPr>
                      </m:accPr>
                      <m:e>
                        <m:r>
                          <a:rPr lang="en-US" sz="2400" b="1" i="1" smtClean="0">
                            <a:solidFill>
                              <a:schemeClr val="accent2">
                                <a:lumMod val="75000"/>
                              </a:schemeClr>
                            </a:solidFill>
                            <a:latin typeface="Cambria Math" panose="02040503050406030204" pitchFamily="18" charset="0"/>
                          </a:rPr>
                          <m:t>𝑨𝑻𝑬</m:t>
                        </m:r>
                      </m:e>
                    </m:acc>
                    <m:r>
                      <a:rPr lang="en-US" sz="2400" b="1" i="1" dirty="0" smtClean="0">
                        <a:solidFill>
                          <a:schemeClr val="accent2">
                            <a:lumMod val="75000"/>
                          </a:schemeClr>
                        </a:solidFill>
                        <a:latin typeface="Cambria Math" panose="02040503050406030204" pitchFamily="18" charset="0"/>
                      </a:rPr>
                      <m:t>=</m:t>
                    </m:r>
                    <m:r>
                      <a:rPr lang="en-US" sz="2400" b="1" i="1" dirty="0" smtClean="0">
                        <a:solidFill>
                          <a:schemeClr val="accent2">
                            <a:lumMod val="75000"/>
                          </a:schemeClr>
                        </a:solidFill>
                        <a:latin typeface="Cambria Math" panose="02040503050406030204" pitchFamily="18" charset="0"/>
                      </a:rPr>
                      <m:t>𝑨𝑻𝑬</m:t>
                    </m:r>
                  </m:oMath>
                </a14:m>
                <a:endParaRPr lang="en-US" sz="2400" dirty="0">
                  <a:solidFill>
                    <a:schemeClr val="accent2">
                      <a:lumMod val="75000"/>
                    </a:schemeClr>
                  </a:solidFill>
                </a:endParaRPr>
              </a:p>
              <a:p>
                <a:pPr marL="0" indent="0">
                  <a:buNone/>
                </a:pPr>
                <a:endParaRPr lang="en-US" sz="2400" b="1" dirty="0"/>
              </a:p>
              <a:p>
                <a:pPr marL="0" indent="0">
                  <a:buNone/>
                </a:pPr>
                <a:r>
                  <a:rPr lang="en-US" sz="2400" dirty="0"/>
                  <a: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990600"/>
                <a:ext cx="9448799" cy="5638800"/>
              </a:xfrm>
              <a:blipFill>
                <a:blip r:embed="rId3"/>
                <a:stretch>
                  <a:fillRect l="-968" t="-1189"/>
                </a:stretch>
              </a:blipFill>
            </p:spPr>
            <p:txBody>
              <a:bodyPr/>
              <a:lstStyle/>
              <a:p>
                <a:r>
                  <a:rPr lang="en-US">
                    <a:noFill/>
                  </a:rPr>
                  <a:t> </a:t>
                </a:r>
              </a:p>
            </p:txBody>
          </p:sp>
        </mc:Fallback>
      </mc:AlternateContent>
    </p:spTree>
    <p:extLst>
      <p:ext uri="{BB962C8B-B14F-4D97-AF65-F5344CB8AC3E}">
        <p14:creationId xmlns:p14="http://schemas.microsoft.com/office/powerpoint/2010/main" val="17127079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Independence Assumption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1066800"/>
                <a:ext cx="9829799" cy="5562600"/>
              </a:xfrm>
            </p:spPr>
            <p:txBody>
              <a:bodyPr>
                <a:noAutofit/>
              </a:bodyPr>
              <a:lstStyle/>
              <a:p>
                <a:pPr marL="0" indent="0">
                  <a:buNone/>
                </a:pPr>
                <a:r>
                  <a:rPr lang="en-US" sz="2400" dirty="0"/>
                  <a:t>Independence implies:</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mo separator="true">|</m:mo>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mo separator="true">|</m:mo>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Does </a:t>
                </a:r>
                <a:r>
                  <a:rPr lang="en-US" sz="2400" b="1" i="1" dirty="0"/>
                  <a:t>not </a:t>
                </a:r>
                <a:r>
                  <a:rPr lang="en-US" sz="2400" b="1" dirty="0"/>
                  <a:t>imply:</a:t>
                </a:r>
                <a:r>
                  <a:rPr lang="en-US" sz="2400" b="0" dirty="0"/>
                  <a:t>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mo separator="true">|</m:mo>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mo separator="true">|</m:mo>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Nor does it imply: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mo separator="true">|</m:mo>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mo separator="true">|</m:mo>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=0</m:t>
                    </m:r>
                  </m:oMath>
                </a14:m>
                <a:endParaRPr lang="en-US" sz="2400" dirty="0"/>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1066800"/>
                <a:ext cx="9829799" cy="5562600"/>
              </a:xfrm>
              <a:blipFill>
                <a:blip r:embed="rId3"/>
                <a:stretch>
                  <a:fillRect l="-930" t="-1205"/>
                </a:stretch>
              </a:blipFill>
            </p:spPr>
            <p:txBody>
              <a:bodyPr/>
              <a:lstStyle/>
              <a:p>
                <a:r>
                  <a:rPr lang="en-US">
                    <a:noFill/>
                  </a:rPr>
                  <a:t> </a:t>
                </a:r>
              </a:p>
            </p:txBody>
          </p:sp>
        </mc:Fallback>
      </mc:AlternateContent>
    </p:spTree>
    <p:extLst>
      <p:ext uri="{BB962C8B-B14F-4D97-AF65-F5344CB8AC3E}">
        <p14:creationId xmlns:p14="http://schemas.microsoft.com/office/powerpoint/2010/main" val="35084892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Independence Assumption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1066800"/>
                <a:ext cx="9829799" cy="5562600"/>
              </a:xfrm>
            </p:spPr>
            <p:txBody>
              <a:bodyPr>
                <a:noAutofit/>
              </a:bodyPr>
              <a:lstStyle/>
              <a:p>
                <a:pPr marL="0" indent="0">
                  <a:buNone/>
                </a:pPr>
                <a:r>
                  <a:rPr lang="en-US" sz="2400" dirty="0"/>
                  <a:t>Independence implies:</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mo separator="true">|</m:mo>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mo separator="true">|</m:mo>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Does </a:t>
                </a:r>
                <a:r>
                  <a:rPr lang="en-US" sz="2400" b="1" i="1" dirty="0"/>
                  <a:t>not </a:t>
                </a:r>
                <a:r>
                  <a:rPr lang="en-US" sz="2400" b="1" dirty="0"/>
                  <a:t>imply:</a:t>
                </a:r>
                <a:r>
                  <a:rPr lang="en-US" sz="2400" b="0" dirty="0"/>
                  <a:t>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mo separator="true">|</m:mo>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mo separator="true">|</m:mo>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Nor does it imply: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mo separator="true">|</m:mo>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mo separator="true">|</m:mo>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=0</m:t>
                    </m:r>
                  </m:oMath>
                </a14:m>
                <a:endParaRPr lang="en-US" sz="2400" dirty="0"/>
              </a:p>
              <a:p>
                <a:pPr marL="0" indent="0">
                  <a:buNone/>
                </a:pPr>
                <a:endParaRPr lang="en-US" sz="2400" dirty="0"/>
              </a:p>
              <a:p>
                <a:pPr marL="0" indent="0">
                  <a:buNone/>
                </a:pPr>
                <a:r>
                  <a:rPr lang="en-US" sz="2800" b="1" dirty="0">
                    <a:solidFill>
                      <a:srgbClr val="0070C0"/>
                    </a:solidFill>
                  </a:rPr>
                  <a:t>How realistic is this in data? It depends!</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1066800"/>
                <a:ext cx="9829799" cy="5562600"/>
              </a:xfrm>
              <a:blipFill>
                <a:blip r:embed="rId3"/>
                <a:stretch>
                  <a:fillRect l="-1240" t="-1205"/>
                </a:stretch>
              </a:blipFill>
            </p:spPr>
            <p:txBody>
              <a:bodyPr/>
              <a:lstStyle/>
              <a:p>
                <a:r>
                  <a:rPr lang="en-US">
                    <a:noFill/>
                  </a:rPr>
                  <a:t> </a:t>
                </a:r>
              </a:p>
            </p:txBody>
          </p:sp>
        </mc:Fallback>
      </mc:AlternateContent>
    </p:spTree>
    <p:extLst>
      <p:ext uri="{BB962C8B-B14F-4D97-AF65-F5344CB8AC3E}">
        <p14:creationId xmlns:p14="http://schemas.microsoft.com/office/powerpoint/2010/main" val="23957522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971" y="457200"/>
            <a:ext cx="9096829" cy="563562"/>
          </a:xfrm>
        </p:spPr>
        <p:txBody>
          <a:bodyPr>
            <a:noAutofit/>
          </a:bodyPr>
          <a:lstStyle/>
          <a:p>
            <a:r>
              <a:rPr lang="en-US" dirty="0"/>
              <a:t>Why DAGs </a:t>
            </a:r>
            <a:r>
              <a:rPr lang="en-US" i="1" dirty="0"/>
              <a:t>and </a:t>
            </a:r>
            <a:r>
              <a:rPr lang="en-US" dirty="0"/>
              <a:t>PO?</a:t>
            </a:r>
          </a:p>
        </p:txBody>
      </p:sp>
      <p:sp>
        <p:nvSpPr>
          <p:cNvPr id="3" name="Content Placeholder 2"/>
          <p:cNvSpPr>
            <a:spLocks noGrp="1"/>
          </p:cNvSpPr>
          <p:nvPr>
            <p:ph idx="1"/>
          </p:nvPr>
        </p:nvSpPr>
        <p:spPr>
          <a:xfrm>
            <a:off x="685800" y="1017490"/>
            <a:ext cx="10058400" cy="5635752"/>
          </a:xfrm>
        </p:spPr>
        <p:txBody>
          <a:bodyPr>
            <a:normAutofit/>
          </a:bodyPr>
          <a:lstStyle/>
          <a:p>
            <a:pPr marL="0" indent="0">
              <a:buNone/>
            </a:pPr>
            <a:r>
              <a:rPr lang="en-US" sz="2400" dirty="0"/>
              <a:t>DAGs are much more common in fields like epidemiology. PO frameworks are much mor common in fields like economics. Why? </a:t>
            </a:r>
          </a:p>
          <a:p>
            <a:r>
              <a:rPr lang="en-US" sz="2400" dirty="0"/>
              <a:t>Some (Pearl) have argued that the two fields study similar problems in terms of number of variables, types of data, and nature of research questions. This is definitely truer if you look at health economists!</a:t>
            </a:r>
          </a:p>
          <a:p>
            <a:r>
              <a:rPr lang="en-US" sz="2400" dirty="0"/>
              <a:t>But the two fields have one huge difference: </a:t>
            </a:r>
            <a:r>
              <a:rPr lang="en-US" sz="2400" u="sng" dirty="0"/>
              <a:t>human behavior.</a:t>
            </a:r>
            <a:r>
              <a:rPr lang="en-US" sz="2400" dirty="0"/>
              <a:t> What does this mean for data structures? </a:t>
            </a:r>
          </a:p>
          <a:p>
            <a:pPr marL="0" indent="0">
              <a:buNone/>
            </a:pPr>
            <a:endParaRPr lang="en-US" sz="2400" u="sng"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01C1E-44A2-180D-246A-F41B45C169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21F212-5364-40D0-6C9D-1C82DC5147D2}"/>
              </a:ext>
            </a:extLst>
          </p:cNvPr>
          <p:cNvSpPr>
            <a:spLocks noGrp="1"/>
          </p:cNvSpPr>
          <p:nvPr>
            <p:ph type="title"/>
          </p:nvPr>
        </p:nvSpPr>
        <p:spPr>
          <a:xfrm>
            <a:off x="351971" y="457200"/>
            <a:ext cx="9096829" cy="563562"/>
          </a:xfrm>
        </p:spPr>
        <p:txBody>
          <a:bodyPr>
            <a:noAutofit/>
          </a:bodyPr>
          <a:lstStyle/>
          <a:p>
            <a:r>
              <a:rPr lang="en-US" dirty="0"/>
              <a:t>Why DAGs </a:t>
            </a:r>
            <a:r>
              <a:rPr lang="en-US" i="1" dirty="0"/>
              <a:t>and </a:t>
            </a:r>
            <a:r>
              <a:rPr lang="en-US" dirty="0"/>
              <a:t>PO?</a:t>
            </a:r>
          </a:p>
        </p:txBody>
      </p:sp>
      <p:sp>
        <p:nvSpPr>
          <p:cNvPr id="3" name="Content Placeholder 2">
            <a:extLst>
              <a:ext uri="{FF2B5EF4-FFF2-40B4-BE49-F238E27FC236}">
                <a16:creationId xmlns:a16="http://schemas.microsoft.com/office/drawing/2014/main" id="{181A9C05-4869-C4BC-7110-541CECB91E6D}"/>
              </a:ext>
            </a:extLst>
          </p:cNvPr>
          <p:cNvSpPr>
            <a:spLocks noGrp="1"/>
          </p:cNvSpPr>
          <p:nvPr>
            <p:ph idx="1"/>
          </p:nvPr>
        </p:nvSpPr>
        <p:spPr>
          <a:xfrm>
            <a:off x="685800" y="1017490"/>
            <a:ext cx="10058400" cy="5635752"/>
          </a:xfrm>
        </p:spPr>
        <p:txBody>
          <a:bodyPr>
            <a:normAutofit/>
          </a:bodyPr>
          <a:lstStyle/>
          <a:p>
            <a:pPr marL="0" indent="0">
              <a:buNone/>
            </a:pPr>
            <a:r>
              <a:rPr lang="en-US" sz="2400" dirty="0"/>
              <a:t>DAGs are much more common in fields like epidemiology. PO frameworks are much mor common in fields like economics. Why? </a:t>
            </a:r>
          </a:p>
          <a:p>
            <a:r>
              <a:rPr lang="en-US" sz="2400" dirty="0"/>
              <a:t>Some (Pearl) have argued that the two fields study similar problems in terms of number of variables, types of data, and nature of research questions. This is definitely truer if you look at health economists!</a:t>
            </a:r>
          </a:p>
          <a:p>
            <a:r>
              <a:rPr lang="en-US" sz="2400" dirty="0"/>
              <a:t>But the two fields have one huge difference: </a:t>
            </a:r>
            <a:r>
              <a:rPr lang="en-US" sz="2400" u="sng" dirty="0"/>
              <a:t>human behavior.</a:t>
            </a:r>
            <a:r>
              <a:rPr lang="en-US" sz="2400" dirty="0"/>
              <a:t> What does this mean for data structures? </a:t>
            </a:r>
            <a:endParaRPr lang="en-US" sz="2400" u="sng" dirty="0"/>
          </a:p>
          <a:p>
            <a:r>
              <a:rPr lang="en-US" sz="2400" dirty="0"/>
              <a:t>DAGs might be useful for you if you are doing: prediction, multiple causal pathways affecting a single static outcome, or have a strong sense of how the DGP is structured.</a:t>
            </a:r>
          </a:p>
          <a:p>
            <a:r>
              <a:rPr lang="en-US" sz="2400" dirty="0"/>
              <a:t>POs are likely more useful if you care about policy manipulation (pre-/post-treatment differences), general equilibrium effects (simultaneity) or if you are worried about selection/endogeneity affecting your identification.</a:t>
            </a:r>
          </a:p>
        </p:txBody>
      </p:sp>
    </p:spTree>
    <p:extLst>
      <p:ext uri="{BB962C8B-B14F-4D97-AF65-F5344CB8AC3E}">
        <p14:creationId xmlns:p14="http://schemas.microsoft.com/office/powerpoint/2010/main" val="8797717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2CC8E5D-AA5F-8D48-6F42-AA5B94E8D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53AA1-9D9F-5BA0-5F00-A8F715BE7FC5}"/>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A980215A-C1F0-E4FB-43FF-1C2DEF322A1D}"/>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2AF40C7D-4AC0-E37E-08B2-4A02FABDCE60}"/>
              </a:ext>
            </a:extLst>
          </p:cNvPr>
          <p:cNvSpPr/>
          <p:nvPr/>
        </p:nvSpPr>
        <p:spPr>
          <a:xfrm>
            <a:off x="1447800" y="2362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EB140AB4-D3A6-7CFA-F720-13021B47D67C}"/>
              </a:ext>
            </a:extLst>
          </p:cNvPr>
          <p:cNvSpPr/>
          <p:nvPr/>
        </p:nvSpPr>
        <p:spPr>
          <a:xfrm>
            <a:off x="5181600" y="2290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72011CEB-C6F6-2B39-8975-DAB2A91DDABF}"/>
              </a:ext>
            </a:extLst>
          </p:cNvPr>
          <p:cNvCxnSpPr>
            <a:stCxn id="4" idx="6"/>
          </p:cNvCxnSpPr>
          <p:nvPr/>
        </p:nvCxnSpPr>
        <p:spPr>
          <a:xfrm flipV="1">
            <a:off x="1591800" y="23622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451C13E-CC1B-7184-98F2-7FD253C0198B}"/>
              </a:ext>
            </a:extLst>
          </p:cNvPr>
          <p:cNvSpPr txBox="1"/>
          <p:nvPr/>
        </p:nvSpPr>
        <p:spPr>
          <a:xfrm>
            <a:off x="954446" y="25940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563C0229-25B1-6FAF-21FC-0A971B1D2E79}"/>
              </a:ext>
            </a:extLst>
          </p:cNvPr>
          <p:cNvSpPr txBox="1"/>
          <p:nvPr/>
        </p:nvSpPr>
        <p:spPr>
          <a:xfrm>
            <a:off x="4785691" y="2506200"/>
            <a:ext cx="1167307" cy="369332"/>
          </a:xfrm>
          <a:prstGeom prst="rect">
            <a:avLst/>
          </a:prstGeom>
          <a:noFill/>
        </p:spPr>
        <p:txBody>
          <a:bodyPr wrap="none" rtlCol="0">
            <a:spAutoFit/>
          </a:bodyPr>
          <a:lstStyle/>
          <a:p>
            <a:r>
              <a:rPr lang="en-US" dirty="0"/>
              <a:t>Earnings</a:t>
            </a:r>
            <a:endParaRPr lang="en-CA" dirty="0"/>
          </a:p>
        </p:txBody>
      </p:sp>
    </p:spTree>
    <p:extLst>
      <p:ext uri="{BB962C8B-B14F-4D97-AF65-F5344CB8AC3E}">
        <p14:creationId xmlns:p14="http://schemas.microsoft.com/office/powerpoint/2010/main" val="16500592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DD573F2-F74C-2411-F471-4ED7606D8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CFD2B5-6B24-2C30-7301-E4255A3714B4}"/>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650849A9-1182-B3A3-E9B9-07E2F55FA481}"/>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C2BA3B92-FBCC-B6E0-533A-174C35969A66}"/>
              </a:ext>
            </a:extLst>
          </p:cNvPr>
          <p:cNvSpPr/>
          <p:nvPr/>
        </p:nvSpPr>
        <p:spPr>
          <a:xfrm>
            <a:off x="1447800" y="2362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916A910E-8349-33F2-E124-AFA96674FB2D}"/>
              </a:ext>
            </a:extLst>
          </p:cNvPr>
          <p:cNvSpPr/>
          <p:nvPr/>
        </p:nvSpPr>
        <p:spPr>
          <a:xfrm>
            <a:off x="5181600" y="2290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C9E89D4E-B80B-AB81-1691-3105A17461C2}"/>
              </a:ext>
            </a:extLst>
          </p:cNvPr>
          <p:cNvCxnSpPr>
            <a:stCxn id="4" idx="6"/>
          </p:cNvCxnSpPr>
          <p:nvPr/>
        </p:nvCxnSpPr>
        <p:spPr>
          <a:xfrm flipV="1">
            <a:off x="1591800" y="23622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19B1C16-BCCD-888C-C481-8D07CAC2FC73}"/>
              </a:ext>
            </a:extLst>
          </p:cNvPr>
          <p:cNvSpPr txBox="1"/>
          <p:nvPr/>
        </p:nvSpPr>
        <p:spPr>
          <a:xfrm>
            <a:off x="954446" y="25940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81F1AB2A-4F0C-42C2-A2E0-B12A60A9E862}"/>
              </a:ext>
            </a:extLst>
          </p:cNvPr>
          <p:cNvSpPr txBox="1"/>
          <p:nvPr/>
        </p:nvSpPr>
        <p:spPr>
          <a:xfrm>
            <a:off x="4785691" y="2506200"/>
            <a:ext cx="1167307" cy="369332"/>
          </a:xfrm>
          <a:prstGeom prst="rect">
            <a:avLst/>
          </a:prstGeom>
          <a:noFill/>
        </p:spPr>
        <p:txBody>
          <a:bodyPr wrap="none" rtlCol="0">
            <a:spAutoFit/>
          </a:bodyPr>
          <a:lstStyle/>
          <a:p>
            <a:r>
              <a:rPr lang="en-US" dirty="0"/>
              <a:t>Earnings</a:t>
            </a:r>
            <a:endParaRPr lang="en-CA" dirty="0"/>
          </a:p>
        </p:txBody>
      </p:sp>
      <p:sp>
        <p:nvSpPr>
          <p:cNvPr id="6" name="Oval 5">
            <a:extLst>
              <a:ext uri="{FF2B5EF4-FFF2-40B4-BE49-F238E27FC236}">
                <a16:creationId xmlns:a16="http://schemas.microsoft.com/office/drawing/2014/main" id="{F5C306BE-E00E-4F94-F91B-9358FEE1FC9A}"/>
              </a:ext>
            </a:extLst>
          </p:cNvPr>
          <p:cNvSpPr/>
          <p:nvPr/>
        </p:nvSpPr>
        <p:spPr>
          <a:xfrm>
            <a:off x="3276600" y="3429000"/>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Arrow Connector 10">
            <a:extLst>
              <a:ext uri="{FF2B5EF4-FFF2-40B4-BE49-F238E27FC236}">
                <a16:creationId xmlns:a16="http://schemas.microsoft.com/office/drawing/2014/main" id="{9AD82D77-9765-642A-D0E0-65D27BA4E8DD}"/>
              </a:ext>
            </a:extLst>
          </p:cNvPr>
          <p:cNvCxnSpPr>
            <a:stCxn id="6" idx="2"/>
            <a:endCxn id="8" idx="2"/>
          </p:cNvCxnSpPr>
          <p:nvPr/>
        </p:nvCxnSpPr>
        <p:spPr>
          <a:xfrm flipH="1" flipV="1">
            <a:off x="1591800" y="2963338"/>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EE72D11-9FEA-F20C-6958-5E625F49302F}"/>
              </a:ext>
            </a:extLst>
          </p:cNvPr>
          <p:cNvCxnSpPr>
            <a:stCxn id="6" idx="6"/>
            <a:endCxn id="9" idx="2"/>
          </p:cNvCxnSpPr>
          <p:nvPr/>
        </p:nvCxnSpPr>
        <p:spPr>
          <a:xfrm flipV="1">
            <a:off x="3492600" y="2875532"/>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76ADE0F-A761-1D36-2E57-187F61E43F5A}"/>
              </a:ext>
            </a:extLst>
          </p:cNvPr>
          <p:cNvSpPr txBox="1"/>
          <p:nvPr/>
        </p:nvSpPr>
        <p:spPr>
          <a:xfrm>
            <a:off x="3048000" y="3733800"/>
            <a:ext cx="909223" cy="369332"/>
          </a:xfrm>
          <a:prstGeom prst="rect">
            <a:avLst/>
          </a:prstGeom>
          <a:noFill/>
        </p:spPr>
        <p:txBody>
          <a:bodyPr wrap="none" rtlCol="0">
            <a:spAutoFit/>
          </a:bodyPr>
          <a:lstStyle/>
          <a:p>
            <a:r>
              <a:rPr lang="en-US" dirty="0"/>
              <a:t>Ability</a:t>
            </a:r>
            <a:endParaRPr lang="en-CA" dirty="0"/>
          </a:p>
        </p:txBody>
      </p:sp>
    </p:spTree>
    <p:extLst>
      <p:ext uri="{BB962C8B-B14F-4D97-AF65-F5344CB8AC3E}">
        <p14:creationId xmlns:p14="http://schemas.microsoft.com/office/powerpoint/2010/main" val="3130939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2924" y="1295400"/>
            <a:ext cx="10668000" cy="4884739"/>
          </a:xfrm>
        </p:spPr>
        <p:txBody>
          <a:bodyPr>
            <a:noAutofit/>
          </a:bodyPr>
          <a:lstStyle/>
          <a:p>
            <a:pPr marL="0" indent="0" algn="just">
              <a:spcBef>
                <a:spcPts val="0"/>
              </a:spcBef>
              <a:spcAft>
                <a:spcPts val="0"/>
              </a:spcAft>
              <a:buNone/>
            </a:pPr>
            <a:r>
              <a:rPr lang="en-US" sz="20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0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endParaRPr lang="en-US" sz="20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0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spc="-50" dirty="0">
                <a:latin typeface="Times New Roman" panose="02020603050405020304" pitchFamily="18" charset="0"/>
                <a:ea typeface="Calibri" panose="020F0502020204030204" pitchFamily="34" charset="0"/>
                <a:cs typeface="Times New Roman" panose="02020603050405020304" pitchFamily="18" charset="0"/>
              </a:rPr>
              <a:t> 4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000" spc="-25"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each</a:t>
            </a:r>
            <a:r>
              <a:rPr lang="en-US" sz="2000" spc="-3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worth</a:t>
            </a:r>
            <a:r>
              <a:rPr lang="en-US" sz="2000" spc="-15" dirty="0">
                <a:latin typeface="Times New Roman" panose="02020603050405020304" pitchFamily="18" charset="0"/>
                <a:ea typeface="Calibri" panose="020F0502020204030204" pitchFamily="34" charset="0"/>
                <a:cs typeface="Times New Roman" panose="02020603050405020304" pitchFamily="18" charset="0"/>
              </a:rPr>
              <a:t> </a:t>
            </a:r>
            <a:r>
              <a:rPr lang="en-US" sz="2000" spc="-15" dirty="0">
                <a:ea typeface="Calibri" panose="020F0502020204030204" pitchFamily="34" charset="0"/>
                <a:cs typeface="Times New Roman" panose="02020603050405020304" pitchFamily="18" charset="0"/>
              </a:rPr>
              <a:t>1</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final</a:t>
            </a:r>
            <a:r>
              <a:rPr lang="en-US" sz="2000" spc="-15"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grade.</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p>
          <a:p>
            <a:pPr marL="0" marR="222250" indent="0" algn="just">
              <a:spcBef>
                <a:spcPts val="45"/>
              </a:spcBef>
              <a:spcAft>
                <a:spcPts val="0"/>
              </a:spcAft>
              <a:buNone/>
            </a:pPr>
            <a:endParaRPr lang="en-US" sz="2000" spc="-20" dirty="0">
              <a:ea typeface="Calibri" panose="020F0502020204030204" pitchFamily="34" charset="0"/>
              <a:cs typeface="Times New Roman" panose="02020603050405020304" pitchFamily="18" charset="0"/>
            </a:endParaRPr>
          </a:p>
          <a:p>
            <a:pPr marR="222250" algn="just">
              <a:spcBef>
                <a:spcPts val="45"/>
              </a:spcBef>
              <a:spcAft>
                <a:spcPts val="0"/>
              </a:spcAft>
            </a:pPr>
            <a:r>
              <a:rPr lang="en-US" sz="2000" spc="-20" dirty="0">
                <a:ea typeface="Calibri" panose="020F0502020204030204" pitchFamily="34" charset="0"/>
                <a:cs typeface="Times New Roman" panose="02020603050405020304" pitchFamily="18" charset="0"/>
              </a:rPr>
              <a:t>Please submit by email before class on the due date</a:t>
            </a:r>
          </a:p>
          <a:p>
            <a:pPr marR="222250" algn="just">
              <a:spcBef>
                <a:spcPts val="45"/>
              </a:spcBef>
              <a:spcAft>
                <a:spcPts val="0"/>
              </a:spcAft>
            </a:pPr>
            <a:r>
              <a:rPr lang="en-US" sz="2000" spc="-20" dirty="0">
                <a:latin typeface="Times New Roman" panose="02020603050405020304" pitchFamily="18" charset="0"/>
                <a:ea typeface="Calibri" panose="020F0502020204030204" pitchFamily="34" charset="0"/>
                <a:cs typeface="Times New Roman" panose="02020603050405020304" pitchFamily="18" charset="0"/>
              </a:rPr>
              <a:t>A complete assignment should be a </a:t>
            </a:r>
            <a:r>
              <a:rPr lang="en-US" sz="2000" b="1" spc="-20" dirty="0">
                <a:latin typeface="Times New Roman" panose="02020603050405020304" pitchFamily="18" charset="0"/>
                <a:ea typeface="Calibri" panose="020F0502020204030204" pitchFamily="34" charset="0"/>
                <a:cs typeface="Times New Roman" panose="02020603050405020304" pitchFamily="18" charset="0"/>
              </a:rPr>
              <a:t>knitted </a:t>
            </a:r>
            <a:r>
              <a:rPr lang="en-US" sz="2000" spc="-20" dirty="0">
                <a:latin typeface="Times New Roman" panose="02020603050405020304" pitchFamily="18" charset="0"/>
                <a:ea typeface="Calibri" panose="020F0502020204030204" pitchFamily="34" charset="0"/>
                <a:cs typeface="Times New Roman" panose="02020603050405020304" pitchFamily="18" charset="0"/>
              </a:rPr>
              <a:t>document containing code and output</a:t>
            </a:r>
          </a:p>
          <a:p>
            <a:pPr marR="222250" algn="just">
              <a:spcBef>
                <a:spcPts val="45"/>
              </a:spcBef>
              <a:spcAft>
                <a:spcPts val="0"/>
              </a:spcAft>
            </a:pPr>
            <a:endParaRPr lang="en-US" sz="2000" spc="-20" dirty="0">
              <a:effectLst/>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000" i="1" spc="-20" dirty="0">
                <a:latin typeface="Times New Roman" panose="02020603050405020304" pitchFamily="18" charset="0"/>
                <a:ea typeface="Calibri" panose="020F0502020204030204" pitchFamily="34" charset="0"/>
                <a:cs typeface="Times New Roman" panose="02020603050405020304" pitchFamily="18" charset="0"/>
              </a:rPr>
              <a:t>Notes: </a:t>
            </a:r>
          </a:p>
          <a:p>
            <a:pPr marR="222250" algn="just">
              <a:spcBef>
                <a:spcPts val="45"/>
              </a:spcBef>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Assignments may (should!) be done in groups of 2-5 students; group assignment on Quercus (I recommend you have your own copy though)</a:t>
            </a:r>
          </a:p>
          <a:p>
            <a:pPr marR="222250" algn="just">
              <a:spcBef>
                <a:spcPts val="45"/>
              </a:spcBef>
              <a:spcAft>
                <a:spcPts val="0"/>
              </a:spcAft>
            </a:pPr>
            <a:r>
              <a:rPr lang="en-US" sz="2000" dirty="0">
                <a:ea typeface="Calibri" panose="020F0502020204030204" pitchFamily="34" charset="0"/>
                <a:cs typeface="Times New Roman" panose="02020603050405020304" pitchFamily="18" charset="0"/>
              </a:rPr>
              <a:t>Each assignment should have a “Contribution statement” outlining each group member’s contributions, mutually agreed upon by the group members.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r>
              <a:rPr lang="en-US" sz="2000" b="1" dirty="0">
                <a:ea typeface="Calibri" panose="020F0502020204030204" pitchFamily="34" charset="0"/>
                <a:cs typeface="Times New Roman" panose="02020603050405020304" pitchFamily="18" charset="0"/>
              </a:rPr>
              <a:t>G</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enerative AI in Course Content and Materials: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Use it, don’t trust it!</a:t>
            </a:r>
          </a:p>
          <a:p>
            <a:pPr marR="222250" lvl="1" algn="just">
              <a:spcBef>
                <a:spcPts val="45"/>
              </a:spcBef>
              <a:spcAft>
                <a:spcPts val="0"/>
              </a:spcAft>
            </a:pPr>
            <a:r>
              <a:rPr lang="en-US" sz="2000" dirty="0">
                <a:ea typeface="Calibri" panose="020F0502020204030204" pitchFamily="34" charset="0"/>
                <a:cs typeface="Times New Roman" panose="02020603050405020304" pitchFamily="18" charset="0"/>
              </a:rPr>
              <a:t>For each assignment, include a paragraph explaining (a) how these tools were used and (b) how you as the student integrated these materials into your assignment (e.g., how were the inputs checked for completeness or debugged?).</a:t>
            </a:r>
          </a:p>
          <a:p>
            <a:pPr marR="222250" lvl="1" algn="just">
              <a:spcBef>
                <a:spcPts val="45"/>
              </a:spcBef>
              <a:spcAft>
                <a:spcPts val="0"/>
              </a:spcAft>
            </a:pPr>
            <a:r>
              <a:rPr lang="en-US" sz="2000" dirty="0">
                <a:ea typeface="Calibri" panose="020F0502020204030204" pitchFamily="34" charset="0"/>
                <a:cs typeface="Times New Roman" panose="02020603050405020304" pitchFamily="18" charset="0"/>
              </a:rPr>
              <a:t>I will be using Pangram to check for AI-generated output. Too much of this, especially if it conflicts with your statement, may impact your overall mark. </a:t>
            </a:r>
          </a:p>
          <a:p>
            <a:pPr marR="222250" algn="just">
              <a:spcBef>
                <a:spcPts val="45"/>
              </a:spcBef>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There is a 10 (percentage point) penalty for each late day. </a:t>
            </a: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4902537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A1C3619-095A-74E4-B9B9-86A4B847BE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DBCB54-702E-727B-A2DB-3935C30A51CE}"/>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3A0F9830-D581-C306-45EA-B709A9D57EED}"/>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D6E0998C-366E-A54B-5B62-922FB0350D77}"/>
              </a:ext>
            </a:extLst>
          </p:cNvPr>
          <p:cNvSpPr/>
          <p:nvPr/>
        </p:nvSpPr>
        <p:spPr>
          <a:xfrm>
            <a:off x="5418600" y="22860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53265BAB-8856-676E-03E1-8FF6DEDB8B20}"/>
              </a:ext>
            </a:extLst>
          </p:cNvPr>
          <p:cNvSpPr/>
          <p:nvPr/>
        </p:nvSpPr>
        <p:spPr>
          <a:xfrm>
            <a:off x="9152400" y="22140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F71314CF-B89E-6BD1-70ED-FCC24E09E452}"/>
              </a:ext>
            </a:extLst>
          </p:cNvPr>
          <p:cNvCxnSpPr>
            <a:stCxn id="4" idx="6"/>
          </p:cNvCxnSpPr>
          <p:nvPr/>
        </p:nvCxnSpPr>
        <p:spPr>
          <a:xfrm flipV="1">
            <a:off x="5562600" y="22860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AA24594-447A-9401-F824-3AC91F9DD0FA}"/>
              </a:ext>
            </a:extLst>
          </p:cNvPr>
          <p:cNvSpPr txBox="1"/>
          <p:nvPr/>
        </p:nvSpPr>
        <p:spPr>
          <a:xfrm>
            <a:off x="4925246" y="25178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E8559B8B-D3BD-035E-39E8-8FB9A5AF4C69}"/>
              </a:ext>
            </a:extLst>
          </p:cNvPr>
          <p:cNvSpPr txBox="1"/>
          <p:nvPr/>
        </p:nvSpPr>
        <p:spPr>
          <a:xfrm>
            <a:off x="8756491" y="2430000"/>
            <a:ext cx="1167307" cy="369332"/>
          </a:xfrm>
          <a:prstGeom prst="rect">
            <a:avLst/>
          </a:prstGeom>
          <a:noFill/>
        </p:spPr>
        <p:txBody>
          <a:bodyPr wrap="none" rtlCol="0">
            <a:spAutoFit/>
          </a:bodyPr>
          <a:lstStyle/>
          <a:p>
            <a:r>
              <a:rPr lang="en-US" dirty="0"/>
              <a:t>Earnings</a:t>
            </a:r>
            <a:endParaRPr lang="en-CA" dirty="0"/>
          </a:p>
        </p:txBody>
      </p:sp>
      <p:sp>
        <p:nvSpPr>
          <p:cNvPr id="6" name="Oval 5">
            <a:extLst>
              <a:ext uri="{FF2B5EF4-FFF2-40B4-BE49-F238E27FC236}">
                <a16:creationId xmlns:a16="http://schemas.microsoft.com/office/drawing/2014/main" id="{B23285D2-FBA5-4318-CE93-F7D601273F99}"/>
              </a:ext>
            </a:extLst>
          </p:cNvPr>
          <p:cNvSpPr/>
          <p:nvPr/>
        </p:nvSpPr>
        <p:spPr>
          <a:xfrm>
            <a:off x="7247400" y="3352800"/>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Arrow Connector 10">
            <a:extLst>
              <a:ext uri="{FF2B5EF4-FFF2-40B4-BE49-F238E27FC236}">
                <a16:creationId xmlns:a16="http://schemas.microsoft.com/office/drawing/2014/main" id="{5E093C02-8BF7-9D75-A3DD-13760972622B}"/>
              </a:ext>
            </a:extLst>
          </p:cNvPr>
          <p:cNvCxnSpPr>
            <a:stCxn id="6" idx="2"/>
            <a:endCxn id="8" idx="2"/>
          </p:cNvCxnSpPr>
          <p:nvPr/>
        </p:nvCxnSpPr>
        <p:spPr>
          <a:xfrm flipH="1" flipV="1">
            <a:off x="5562600" y="2887138"/>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3BED47-0B6A-F867-3CBA-B7E3C06D2087}"/>
              </a:ext>
            </a:extLst>
          </p:cNvPr>
          <p:cNvCxnSpPr>
            <a:stCxn id="6" idx="6"/>
            <a:endCxn id="9" idx="2"/>
          </p:cNvCxnSpPr>
          <p:nvPr/>
        </p:nvCxnSpPr>
        <p:spPr>
          <a:xfrm flipV="1">
            <a:off x="7463400" y="2799332"/>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BB6FBC4-0DA1-E810-D59C-EE752287F4C5}"/>
              </a:ext>
            </a:extLst>
          </p:cNvPr>
          <p:cNvSpPr txBox="1"/>
          <p:nvPr/>
        </p:nvSpPr>
        <p:spPr>
          <a:xfrm>
            <a:off x="7018800" y="3657600"/>
            <a:ext cx="909223" cy="369332"/>
          </a:xfrm>
          <a:prstGeom prst="rect">
            <a:avLst/>
          </a:prstGeom>
          <a:noFill/>
        </p:spPr>
        <p:txBody>
          <a:bodyPr wrap="none" rtlCol="0">
            <a:spAutoFit/>
          </a:bodyPr>
          <a:lstStyle/>
          <a:p>
            <a:r>
              <a:rPr lang="en-US" dirty="0"/>
              <a:t>Ability</a:t>
            </a:r>
            <a:endParaRPr lang="en-CA" dirty="0"/>
          </a:p>
        </p:txBody>
      </p:sp>
      <p:cxnSp>
        <p:nvCxnSpPr>
          <p:cNvPr id="10" name="Straight Arrow Connector 9">
            <a:extLst>
              <a:ext uri="{FF2B5EF4-FFF2-40B4-BE49-F238E27FC236}">
                <a16:creationId xmlns:a16="http://schemas.microsoft.com/office/drawing/2014/main" id="{B2828B0C-28A6-7657-8694-DFB1A03BE3AC}"/>
              </a:ext>
            </a:extLst>
          </p:cNvPr>
          <p:cNvCxnSpPr/>
          <p:nvPr/>
        </p:nvCxnSpPr>
        <p:spPr>
          <a:xfrm flipV="1">
            <a:off x="1678710" y="2365903"/>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634346A-6C5A-1897-5831-7C6527B53F8E}"/>
              </a:ext>
            </a:extLst>
          </p:cNvPr>
          <p:cNvSpPr txBox="1"/>
          <p:nvPr/>
        </p:nvSpPr>
        <p:spPr>
          <a:xfrm>
            <a:off x="137681" y="2060668"/>
            <a:ext cx="1936749" cy="369332"/>
          </a:xfrm>
          <a:prstGeom prst="rect">
            <a:avLst/>
          </a:prstGeom>
          <a:noFill/>
        </p:spPr>
        <p:txBody>
          <a:bodyPr wrap="none" rtlCol="0">
            <a:spAutoFit/>
          </a:bodyPr>
          <a:lstStyle/>
          <a:p>
            <a:r>
              <a:rPr lang="en-US" dirty="0"/>
              <a:t>Quarter of Birth</a:t>
            </a:r>
            <a:endParaRPr lang="en-CA" dirty="0"/>
          </a:p>
        </p:txBody>
      </p:sp>
      <p:sp>
        <p:nvSpPr>
          <p:cNvPr id="15" name="Oval 14">
            <a:extLst>
              <a:ext uri="{FF2B5EF4-FFF2-40B4-BE49-F238E27FC236}">
                <a16:creationId xmlns:a16="http://schemas.microsoft.com/office/drawing/2014/main" id="{02B8D349-CAD2-5BCA-A159-BC98D0DE7A53}"/>
              </a:ext>
            </a:extLst>
          </p:cNvPr>
          <p:cNvSpPr/>
          <p:nvPr/>
        </p:nvSpPr>
        <p:spPr>
          <a:xfrm>
            <a:off x="1371996" y="238232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D8A12CBF-FD60-BB58-4649-3F5B9E2D7906}"/>
              </a:ext>
            </a:extLst>
          </p:cNvPr>
          <p:cNvSpPr/>
          <p:nvPr/>
        </p:nvSpPr>
        <p:spPr>
          <a:xfrm>
            <a:off x="5571000" y="458366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56AEEBCB-35F1-6CE8-CEC5-F0989CCCD726}"/>
              </a:ext>
            </a:extLst>
          </p:cNvPr>
          <p:cNvSpPr/>
          <p:nvPr/>
        </p:nvSpPr>
        <p:spPr>
          <a:xfrm>
            <a:off x="9304800" y="451166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981E791A-2AE4-8EE4-E32C-22986856A799}"/>
              </a:ext>
            </a:extLst>
          </p:cNvPr>
          <p:cNvCxnSpPr>
            <a:stCxn id="16" idx="6"/>
          </p:cNvCxnSpPr>
          <p:nvPr/>
        </p:nvCxnSpPr>
        <p:spPr>
          <a:xfrm flipV="1">
            <a:off x="5715000" y="4583668"/>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B066491-AE9D-3E80-4731-15450D83E995}"/>
              </a:ext>
            </a:extLst>
          </p:cNvPr>
          <p:cNvSpPr txBox="1"/>
          <p:nvPr/>
        </p:nvSpPr>
        <p:spPr>
          <a:xfrm>
            <a:off x="5077646" y="4815474"/>
            <a:ext cx="1274708" cy="369332"/>
          </a:xfrm>
          <a:prstGeom prst="rect">
            <a:avLst/>
          </a:prstGeom>
          <a:noFill/>
        </p:spPr>
        <p:txBody>
          <a:bodyPr wrap="none" rtlCol="0">
            <a:spAutoFit/>
          </a:bodyPr>
          <a:lstStyle/>
          <a:p>
            <a:r>
              <a:rPr lang="en-US" dirty="0"/>
              <a:t>Education</a:t>
            </a:r>
            <a:endParaRPr lang="en-CA" dirty="0"/>
          </a:p>
        </p:txBody>
      </p:sp>
      <p:sp>
        <p:nvSpPr>
          <p:cNvPr id="20" name="TextBox 19">
            <a:extLst>
              <a:ext uri="{FF2B5EF4-FFF2-40B4-BE49-F238E27FC236}">
                <a16:creationId xmlns:a16="http://schemas.microsoft.com/office/drawing/2014/main" id="{3E294164-7580-5BF7-AD55-5D97574B3D83}"/>
              </a:ext>
            </a:extLst>
          </p:cNvPr>
          <p:cNvSpPr txBox="1"/>
          <p:nvPr/>
        </p:nvSpPr>
        <p:spPr>
          <a:xfrm>
            <a:off x="8908891" y="4727668"/>
            <a:ext cx="1167307" cy="369332"/>
          </a:xfrm>
          <a:prstGeom prst="rect">
            <a:avLst/>
          </a:prstGeom>
          <a:noFill/>
        </p:spPr>
        <p:txBody>
          <a:bodyPr wrap="none" rtlCol="0">
            <a:spAutoFit/>
          </a:bodyPr>
          <a:lstStyle/>
          <a:p>
            <a:r>
              <a:rPr lang="en-US" dirty="0"/>
              <a:t>Earnings</a:t>
            </a:r>
            <a:endParaRPr lang="en-CA" dirty="0"/>
          </a:p>
        </p:txBody>
      </p:sp>
      <p:sp>
        <p:nvSpPr>
          <p:cNvPr id="21" name="Oval 20">
            <a:extLst>
              <a:ext uri="{FF2B5EF4-FFF2-40B4-BE49-F238E27FC236}">
                <a16:creationId xmlns:a16="http://schemas.microsoft.com/office/drawing/2014/main" id="{6684A492-AEFB-208C-3415-98004999901F}"/>
              </a:ext>
            </a:extLst>
          </p:cNvPr>
          <p:cNvSpPr/>
          <p:nvPr/>
        </p:nvSpPr>
        <p:spPr>
          <a:xfrm>
            <a:off x="7399800" y="5650468"/>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2" name="Straight Arrow Connector 21">
            <a:extLst>
              <a:ext uri="{FF2B5EF4-FFF2-40B4-BE49-F238E27FC236}">
                <a16:creationId xmlns:a16="http://schemas.microsoft.com/office/drawing/2014/main" id="{AED2D55B-0BAD-ED8C-05B7-695E35914EA9}"/>
              </a:ext>
            </a:extLst>
          </p:cNvPr>
          <p:cNvCxnSpPr>
            <a:stCxn id="21" idx="2"/>
            <a:endCxn id="19" idx="2"/>
          </p:cNvCxnSpPr>
          <p:nvPr/>
        </p:nvCxnSpPr>
        <p:spPr>
          <a:xfrm flipH="1" flipV="1">
            <a:off x="5715000" y="5184806"/>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BF0B2B-1035-7E5C-ED4B-029EC7456A36}"/>
              </a:ext>
            </a:extLst>
          </p:cNvPr>
          <p:cNvCxnSpPr>
            <a:stCxn id="21" idx="6"/>
            <a:endCxn id="20" idx="2"/>
          </p:cNvCxnSpPr>
          <p:nvPr/>
        </p:nvCxnSpPr>
        <p:spPr>
          <a:xfrm flipV="1">
            <a:off x="7615800" y="5097000"/>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29DAF0-46EA-30B4-FFE7-F88197FD3538}"/>
              </a:ext>
            </a:extLst>
          </p:cNvPr>
          <p:cNvSpPr txBox="1"/>
          <p:nvPr/>
        </p:nvSpPr>
        <p:spPr>
          <a:xfrm>
            <a:off x="7171200" y="5955268"/>
            <a:ext cx="909223" cy="369332"/>
          </a:xfrm>
          <a:prstGeom prst="rect">
            <a:avLst/>
          </a:prstGeom>
          <a:noFill/>
        </p:spPr>
        <p:txBody>
          <a:bodyPr wrap="none" rtlCol="0">
            <a:spAutoFit/>
          </a:bodyPr>
          <a:lstStyle/>
          <a:p>
            <a:r>
              <a:rPr lang="en-US" dirty="0"/>
              <a:t>Ability</a:t>
            </a:r>
            <a:endParaRPr lang="en-CA" dirty="0"/>
          </a:p>
        </p:txBody>
      </p:sp>
      <p:cxnSp>
        <p:nvCxnSpPr>
          <p:cNvPr id="25" name="Straight Arrow Connector 24">
            <a:extLst>
              <a:ext uri="{FF2B5EF4-FFF2-40B4-BE49-F238E27FC236}">
                <a16:creationId xmlns:a16="http://schemas.microsoft.com/office/drawing/2014/main" id="{8C6A42BD-2FF1-C19F-B31F-A06962D69778}"/>
              </a:ext>
            </a:extLst>
          </p:cNvPr>
          <p:cNvCxnSpPr/>
          <p:nvPr/>
        </p:nvCxnSpPr>
        <p:spPr>
          <a:xfrm flipV="1">
            <a:off x="1831110" y="4663571"/>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91E9490-08DB-758E-ACC4-BFE92641DB24}"/>
              </a:ext>
            </a:extLst>
          </p:cNvPr>
          <p:cNvSpPr txBox="1"/>
          <p:nvPr/>
        </p:nvSpPr>
        <p:spPr>
          <a:xfrm>
            <a:off x="290081" y="4358336"/>
            <a:ext cx="2234907" cy="369332"/>
          </a:xfrm>
          <a:prstGeom prst="rect">
            <a:avLst/>
          </a:prstGeom>
          <a:noFill/>
        </p:spPr>
        <p:txBody>
          <a:bodyPr wrap="none" rtlCol="0">
            <a:spAutoFit/>
          </a:bodyPr>
          <a:lstStyle/>
          <a:p>
            <a:r>
              <a:rPr lang="en-US" dirty="0"/>
              <a:t>Distance to College</a:t>
            </a:r>
            <a:endParaRPr lang="en-CA" dirty="0"/>
          </a:p>
        </p:txBody>
      </p:sp>
      <p:sp>
        <p:nvSpPr>
          <p:cNvPr id="27" name="Oval 26">
            <a:extLst>
              <a:ext uri="{FF2B5EF4-FFF2-40B4-BE49-F238E27FC236}">
                <a16:creationId xmlns:a16="http://schemas.microsoft.com/office/drawing/2014/main" id="{E2191535-3A21-D5DA-2816-6B742CC55DCE}"/>
              </a:ext>
            </a:extLst>
          </p:cNvPr>
          <p:cNvSpPr/>
          <p:nvPr/>
        </p:nvSpPr>
        <p:spPr>
          <a:xfrm>
            <a:off x="1524396" y="4679996"/>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764510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277100" cy="701040"/>
          </a:xfrm>
        </p:spPr>
        <p:txBody>
          <a:bodyPr>
            <a:normAutofit/>
          </a:bodyPr>
          <a:lstStyle/>
          <a:p>
            <a:r>
              <a:rPr lang="en-US" dirty="0"/>
              <a:t>Model Testing</a:t>
            </a:r>
          </a:p>
        </p:txBody>
      </p:sp>
      <p:sp>
        <p:nvSpPr>
          <p:cNvPr id="3" name="Content Placeholder 2"/>
          <p:cNvSpPr>
            <a:spLocks noGrp="1"/>
          </p:cNvSpPr>
          <p:nvPr>
            <p:ph idx="1"/>
          </p:nvPr>
        </p:nvSpPr>
        <p:spPr>
          <a:xfrm>
            <a:off x="533401" y="1066800"/>
            <a:ext cx="10439400" cy="5407152"/>
          </a:xfrm>
        </p:spPr>
        <p:txBody>
          <a:bodyPr>
            <a:noAutofit/>
          </a:bodyPr>
          <a:lstStyle/>
          <a:p>
            <a:r>
              <a:rPr lang="en-US" sz="2400" dirty="0"/>
              <a:t>Model testing is </a:t>
            </a:r>
            <a:r>
              <a:rPr lang="en-US" sz="2400" i="1" dirty="0"/>
              <a:t>not </a:t>
            </a:r>
            <a:r>
              <a:rPr lang="en-US" sz="2400" dirty="0"/>
              <a:t>looking for evidence for your preferred model</a:t>
            </a:r>
          </a:p>
          <a:p>
            <a:r>
              <a:rPr lang="en-US" sz="2400" dirty="0"/>
              <a:t>It is easy to find evidence in support of your model</a:t>
            </a:r>
          </a:p>
          <a:p>
            <a:pPr lvl="1"/>
            <a:r>
              <a:rPr lang="en-US" sz="2400" dirty="0"/>
              <a:t>Especially when you developed the model after looking at the data </a:t>
            </a:r>
          </a:p>
          <a:p>
            <a:r>
              <a:rPr lang="en-US" sz="2400" dirty="0"/>
              <a:t>You should report tests that </a:t>
            </a:r>
            <a:r>
              <a:rPr lang="en-US" sz="2400" b="1" u="sng" dirty="0">
                <a:solidFill>
                  <a:schemeClr val="accent2">
                    <a:lumMod val="75000"/>
                  </a:schemeClr>
                </a:solidFill>
              </a:rPr>
              <a:t>try to prove that your model is wrong</a:t>
            </a:r>
            <a:r>
              <a:rPr lang="en-US" sz="2400" b="1" dirty="0"/>
              <a:t>.  </a:t>
            </a:r>
            <a:r>
              <a:rPr lang="en-US" sz="2400" dirty="0"/>
              <a:t> </a:t>
            </a:r>
          </a:p>
          <a:p>
            <a:r>
              <a:rPr lang="en-US" sz="2400" dirty="0">
                <a:hlinkClick r:id="rId3"/>
              </a:rPr>
              <a:t>https://projects.fivethirtyeight.com/p-hacking/</a:t>
            </a:r>
            <a:r>
              <a:rPr lang="en-US" sz="2400" dirty="0"/>
              <a:t> </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6C683-5DA8-0C7F-17CA-571E628738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9532E5-19B3-DD2B-9D92-3BF3CA6D4AF3}"/>
              </a:ext>
            </a:extLst>
          </p:cNvPr>
          <p:cNvSpPr>
            <a:spLocks noGrp="1"/>
          </p:cNvSpPr>
          <p:nvPr>
            <p:ph type="title"/>
          </p:nvPr>
        </p:nvSpPr>
        <p:spPr>
          <a:xfrm>
            <a:off x="351971" y="457200"/>
            <a:ext cx="9096829" cy="563562"/>
          </a:xfrm>
        </p:spPr>
        <p:txBody>
          <a:bodyPr>
            <a:noAutofit/>
          </a:bodyPr>
          <a:lstStyle/>
          <a:p>
            <a:r>
              <a:rPr lang="en-US" dirty="0"/>
              <a:t>Concluding thoughts</a:t>
            </a:r>
          </a:p>
        </p:txBody>
      </p:sp>
      <p:sp>
        <p:nvSpPr>
          <p:cNvPr id="3" name="Content Placeholder 2">
            <a:extLst>
              <a:ext uri="{FF2B5EF4-FFF2-40B4-BE49-F238E27FC236}">
                <a16:creationId xmlns:a16="http://schemas.microsoft.com/office/drawing/2014/main" id="{906A2F31-2DE8-A95F-7D7F-AD5EEA4838AE}"/>
              </a:ext>
            </a:extLst>
          </p:cNvPr>
          <p:cNvSpPr>
            <a:spLocks noGrp="1"/>
          </p:cNvSpPr>
          <p:nvPr>
            <p:ph idx="1"/>
          </p:nvPr>
        </p:nvSpPr>
        <p:spPr>
          <a:xfrm>
            <a:off x="228600" y="1017490"/>
            <a:ext cx="10515600" cy="5635752"/>
          </a:xfrm>
        </p:spPr>
        <p:txBody>
          <a:bodyPr>
            <a:normAutofit/>
          </a:bodyPr>
          <a:lstStyle/>
          <a:p>
            <a:r>
              <a:rPr lang="en-US" sz="2400" dirty="0"/>
              <a:t>Econometrics is powerful, but must be applied </a:t>
            </a:r>
            <a:r>
              <a:rPr lang="en-US" sz="2400" u="sng" dirty="0"/>
              <a:t>carefully</a:t>
            </a:r>
          </a:p>
          <a:p>
            <a:r>
              <a:rPr lang="en-US" sz="2400" b="1" dirty="0">
                <a:solidFill>
                  <a:srgbClr val="0070C0"/>
                </a:solidFill>
              </a:rPr>
              <a:t>There are no shortcuts to analyzing health data.  </a:t>
            </a:r>
          </a:p>
          <a:p>
            <a:r>
              <a:rPr lang="en-US" sz="2400" dirty="0"/>
              <a:t>We must:</a:t>
            </a:r>
          </a:p>
          <a:p>
            <a:pPr lvl="1"/>
            <a:r>
              <a:rPr lang="en-US" sz="2400" dirty="0"/>
              <a:t>Consider all reasonable DGPs</a:t>
            </a:r>
          </a:p>
          <a:p>
            <a:pPr lvl="1"/>
            <a:r>
              <a:rPr lang="en-US" sz="2400" dirty="0"/>
              <a:t>Formulate as many models as we can</a:t>
            </a:r>
          </a:p>
          <a:p>
            <a:pPr lvl="1"/>
            <a:r>
              <a:rPr lang="en-US" sz="2400" dirty="0"/>
              <a:t>Make sure that we understand the implications of the structure </a:t>
            </a:r>
          </a:p>
          <a:p>
            <a:pPr lvl="1"/>
            <a:r>
              <a:rPr lang="en-US" sz="2400" dirty="0"/>
              <a:t>Test the model against the data</a:t>
            </a:r>
          </a:p>
          <a:p>
            <a:pPr lvl="1"/>
            <a:r>
              <a:rPr lang="en-US" sz="2400" dirty="0"/>
              <a:t>Hunt for flaws in it.  </a:t>
            </a:r>
          </a:p>
          <a:p>
            <a:r>
              <a:rPr lang="en-US" sz="2400" dirty="0"/>
              <a:t>Only when we have done </a:t>
            </a:r>
            <a:r>
              <a:rPr lang="en-US" sz="2400" b="1" dirty="0"/>
              <a:t>all of that </a:t>
            </a:r>
            <a:r>
              <a:rPr lang="en-US" sz="2400" dirty="0"/>
              <a:t>can we gain confidence in our findings</a:t>
            </a:r>
          </a:p>
        </p:txBody>
      </p:sp>
    </p:spTree>
    <p:extLst>
      <p:ext uri="{BB962C8B-B14F-4D97-AF65-F5344CB8AC3E}">
        <p14:creationId xmlns:p14="http://schemas.microsoft.com/office/powerpoint/2010/main" val="4955586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890" y="457200"/>
            <a:ext cx="9030910" cy="563562"/>
          </a:xfrm>
        </p:spPr>
        <p:txBody>
          <a:bodyPr>
            <a:noAutofit/>
          </a:bodyPr>
          <a:lstStyle/>
          <a:p>
            <a:r>
              <a:rPr lang="en-US" dirty="0"/>
              <a:t>Concluding thoughts</a:t>
            </a:r>
          </a:p>
        </p:txBody>
      </p:sp>
      <p:sp>
        <p:nvSpPr>
          <p:cNvPr id="3" name="Content Placeholder 2"/>
          <p:cNvSpPr>
            <a:spLocks noGrp="1"/>
          </p:cNvSpPr>
          <p:nvPr>
            <p:ph idx="1"/>
          </p:nvPr>
        </p:nvSpPr>
        <p:spPr>
          <a:xfrm>
            <a:off x="304800" y="1017490"/>
            <a:ext cx="10439400" cy="5635752"/>
          </a:xfrm>
        </p:spPr>
        <p:txBody>
          <a:bodyPr>
            <a:normAutofit/>
          </a:bodyPr>
          <a:lstStyle/>
          <a:p>
            <a:r>
              <a:rPr lang="en-US" sz="2400" dirty="0"/>
              <a:t>Econometrics is powerful, but must be applied </a:t>
            </a:r>
            <a:r>
              <a:rPr lang="en-US" sz="2400" u="sng" dirty="0"/>
              <a:t>carefully</a:t>
            </a:r>
          </a:p>
          <a:p>
            <a:r>
              <a:rPr lang="en-US" sz="2400" b="1" dirty="0">
                <a:solidFill>
                  <a:srgbClr val="0070C0"/>
                </a:solidFill>
              </a:rPr>
              <a:t>There are no shortcuts to analyzing health data.  </a:t>
            </a:r>
          </a:p>
          <a:p>
            <a:r>
              <a:rPr lang="en-US" sz="2400" dirty="0"/>
              <a:t>We must:</a:t>
            </a:r>
          </a:p>
          <a:p>
            <a:pPr lvl="1"/>
            <a:r>
              <a:rPr lang="en-US" sz="2400" dirty="0"/>
              <a:t>Consider all reasonable DGPs</a:t>
            </a:r>
          </a:p>
          <a:p>
            <a:pPr lvl="1"/>
            <a:r>
              <a:rPr lang="en-US" sz="2400" dirty="0"/>
              <a:t>Formulate as many models as we can</a:t>
            </a:r>
          </a:p>
          <a:p>
            <a:pPr lvl="1"/>
            <a:r>
              <a:rPr lang="en-US" sz="2400" dirty="0"/>
              <a:t>Make sure that we understand the implications of the structure </a:t>
            </a:r>
          </a:p>
          <a:p>
            <a:pPr lvl="1"/>
            <a:r>
              <a:rPr lang="en-US" sz="2400" dirty="0"/>
              <a:t>Test the model against the data</a:t>
            </a:r>
          </a:p>
          <a:p>
            <a:pPr lvl="1"/>
            <a:r>
              <a:rPr lang="en-US" sz="2400" dirty="0"/>
              <a:t>Hunt for flaws in it.  </a:t>
            </a:r>
          </a:p>
          <a:p>
            <a:r>
              <a:rPr lang="en-US" sz="2400" dirty="0"/>
              <a:t>Only when we have done </a:t>
            </a:r>
            <a:r>
              <a:rPr lang="en-US" sz="2400" b="1" dirty="0"/>
              <a:t>all of that </a:t>
            </a:r>
            <a:r>
              <a:rPr lang="en-US" sz="2400" dirty="0"/>
              <a:t>can we gain confidence in our findings</a:t>
            </a:r>
          </a:p>
          <a:p>
            <a:pPr marL="0" indent="0">
              <a:buNone/>
            </a:pPr>
            <a:r>
              <a:rPr lang="en-US" sz="2800" dirty="0"/>
              <a:t>Next time: </a:t>
            </a:r>
            <a:r>
              <a:rPr lang="en-US" sz="2800" b="1" dirty="0">
                <a:solidFill>
                  <a:srgbClr val="0070C0"/>
                </a:solidFill>
              </a:rPr>
              <a:t>intro to regression and associations</a:t>
            </a:r>
            <a:endParaRPr lang="en-US" sz="2400" dirty="0">
              <a:solidFill>
                <a:srgbClr val="0070C0"/>
              </a:solidFill>
            </a:endParaRPr>
          </a:p>
        </p:txBody>
      </p:sp>
    </p:spTree>
    <p:extLst>
      <p:ext uri="{BB962C8B-B14F-4D97-AF65-F5344CB8AC3E}">
        <p14:creationId xmlns:p14="http://schemas.microsoft.com/office/powerpoint/2010/main" val="1726733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F4DBC-7AFA-AE70-CB25-E7507B6041A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FE5E67A-F4BF-837C-A030-DF562EF9A8AC}"/>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Assignment Presentations</a:t>
            </a:r>
          </a:p>
        </p:txBody>
      </p:sp>
      <p:sp>
        <p:nvSpPr>
          <p:cNvPr id="6" name="Title 5">
            <a:extLst>
              <a:ext uri="{FF2B5EF4-FFF2-40B4-BE49-F238E27FC236}">
                <a16:creationId xmlns:a16="http://schemas.microsoft.com/office/drawing/2014/main" id="{404F7581-AC69-F053-A256-A2FD01591155}"/>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89304EEC-E3FA-BE66-35CF-4F9D278163CD}"/>
              </a:ext>
            </a:extLst>
          </p:cNvPr>
          <p:cNvSpPr>
            <a:spLocks noGrp="1"/>
          </p:cNvSpPr>
          <p:nvPr>
            <p:ph idx="1"/>
          </p:nvPr>
        </p:nvSpPr>
        <p:spPr>
          <a:xfrm>
            <a:off x="457200" y="1143000"/>
            <a:ext cx="10472928" cy="5037137"/>
          </a:xfrm>
        </p:spPr>
        <p:txBody>
          <a:bodyPr>
            <a:normAutofit/>
          </a:bodyPr>
          <a:lstStyle/>
          <a:p>
            <a:pPr marL="0" indent="0">
              <a:buNone/>
            </a:pPr>
            <a:r>
              <a:rPr lang="en-US" dirty="0"/>
              <a:t>25% of assignment marks (10% of overall grade) come from recorded video presentations of assignment solutions. </a:t>
            </a:r>
          </a:p>
          <a:p>
            <a:r>
              <a:rPr lang="en-US" b="1" u="sng" dirty="0"/>
              <a:t>These must be submitted individually</a:t>
            </a:r>
            <a:r>
              <a:rPr lang="en-US" dirty="0"/>
              <a:t>. </a:t>
            </a:r>
          </a:p>
          <a:p>
            <a:r>
              <a:rPr lang="en-US" dirty="0"/>
              <a:t>For each assignment, you will be asked to record videos </a:t>
            </a:r>
            <a:r>
              <a:rPr lang="en-US" i="1" dirty="0"/>
              <a:t>of no more than 3 minutes </a:t>
            </a:r>
            <a:r>
              <a:rPr lang="en-US" dirty="0"/>
              <a:t>explaining how you arrived at the answer to a given problem. You should explain both the code you used as well as how you interpreted your results. If applicable, you may also discuss how you would extend your findings in an actual research setting. </a:t>
            </a:r>
          </a:p>
          <a:p>
            <a:r>
              <a:rPr lang="en-US" dirty="0"/>
              <a:t>These videos should be submitted on Quercus in a MP4, AVI, WMV, or MOV format. </a:t>
            </a:r>
          </a:p>
          <a:p>
            <a:r>
              <a:rPr lang="en-US" dirty="0"/>
              <a:t>There are options for group presentations of your work after each assignment – these are ungraded practice. If you want to sign up, please email me as a group before the first assignment due date and I will slot you in. </a:t>
            </a:r>
            <a:endParaRPr lang="en-US" sz="2200" dirty="0"/>
          </a:p>
        </p:txBody>
      </p:sp>
    </p:spTree>
    <p:extLst>
      <p:ext uri="{BB962C8B-B14F-4D97-AF65-F5344CB8AC3E}">
        <p14:creationId xmlns:p14="http://schemas.microsoft.com/office/powerpoint/2010/main" val="4038649912"/>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1518</TotalTime>
  <Words>9563</Words>
  <Application>Microsoft Office PowerPoint</Application>
  <PresentationFormat>Widescreen</PresentationFormat>
  <Paragraphs>1275</Paragraphs>
  <Slides>83</Slides>
  <Notes>83</Notes>
  <HiddenSlides>9</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83</vt:i4>
      </vt:variant>
    </vt:vector>
  </HeadingPairs>
  <TitlesOfParts>
    <vt:vector size="93" baseType="lpstr">
      <vt:lpstr>Aptos</vt:lpstr>
      <vt:lpstr>Arial</vt:lpstr>
      <vt:lpstr>Calibri</vt:lpstr>
      <vt:lpstr>Cambria Math</vt:lpstr>
      <vt:lpstr>Century Schoolbook</vt:lpstr>
      <vt:lpstr>Symbol</vt:lpstr>
      <vt:lpstr>Times New Roman</vt:lpstr>
      <vt:lpstr>Wingdings</vt:lpstr>
      <vt:lpstr>Wingdings 2</vt:lpstr>
      <vt:lpstr>View</vt:lpstr>
      <vt:lpstr>Quantitative Methods in HSR I </vt:lpstr>
      <vt:lpstr>Introductions</vt:lpstr>
      <vt:lpstr>Introductions: Backgrounds</vt:lpstr>
      <vt:lpstr>Introductions: Goals from Course</vt:lpstr>
      <vt:lpstr>PowerPoint Presentation</vt:lpstr>
      <vt:lpstr>PowerPoint Presentation</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Quantitative Frameworks</vt:lpstr>
      <vt:lpstr>What are we aiming to do?</vt:lpstr>
      <vt:lpstr>What are we aiming to do?</vt:lpstr>
      <vt:lpstr>All that glitters is an RCT?</vt:lpstr>
      <vt:lpstr>All that glitters is an RCT?</vt:lpstr>
      <vt:lpstr>All that glitters is an RCT?</vt:lpstr>
      <vt:lpstr>All that glitters is an RCT?</vt:lpstr>
      <vt:lpstr>All that glitters is an RCT?</vt:lpstr>
      <vt:lpstr>All that glitters is an RCT?</vt:lpstr>
      <vt:lpstr>The rise of causal inference</vt:lpstr>
      <vt:lpstr>Econometric approach</vt:lpstr>
      <vt:lpstr>What’s a model?</vt:lpstr>
      <vt:lpstr>DAGs</vt:lpstr>
      <vt:lpstr>A Ladder of Causality</vt:lpstr>
      <vt:lpstr>DGPs as DAGs</vt:lpstr>
      <vt:lpstr>DGPs as DAGs</vt:lpstr>
      <vt:lpstr>DGPs as DAGs</vt:lpstr>
      <vt:lpstr>A More Involved DAG</vt:lpstr>
      <vt:lpstr>How do we define a causal relationship?</vt:lpstr>
      <vt:lpstr>Introduction to Identification</vt:lpstr>
      <vt:lpstr>Introduction to Identification</vt:lpstr>
      <vt:lpstr>Let’s take the Con out of Econometrics (Edward Leamer, 1983)</vt:lpstr>
      <vt:lpstr>Why do we need DAGs?</vt:lpstr>
      <vt:lpstr>Why do we need DAGs?</vt:lpstr>
      <vt:lpstr>Associations in DAGs</vt:lpstr>
      <vt:lpstr>Associations in DAGs</vt:lpstr>
      <vt:lpstr>Associations in DAGs</vt:lpstr>
      <vt:lpstr>Some Drawbacks of DAGs</vt:lpstr>
      <vt:lpstr>Potential Outcomes</vt:lpstr>
      <vt:lpstr>Another approach: Potential Outcomes</vt:lpstr>
      <vt:lpstr>Another approach: Potential Outcomes</vt:lpstr>
      <vt:lpstr>Another approach: Potential Outcomes</vt:lpstr>
      <vt:lpstr>Another approach: Potential Outcomes</vt:lpstr>
      <vt:lpstr>Average Treatment Effects</vt:lpstr>
      <vt:lpstr>Average Treatment Effects</vt:lpstr>
      <vt:lpstr>Example: Treatment Outcomes</vt:lpstr>
      <vt:lpstr>Example: Treatment Outcomes (sidenote: the structure of data)</vt:lpstr>
      <vt:lpstr>Example: Treatment Outcomes</vt:lpstr>
      <vt:lpstr>But what do we actually observe?</vt:lpstr>
      <vt:lpstr>But what do we actually observe?</vt:lpstr>
      <vt:lpstr>Example: Treatment Outcomes</vt:lpstr>
      <vt:lpstr>Example: Treatment Outcomes</vt:lpstr>
      <vt:lpstr>Example: Treatment Outcomes</vt:lpstr>
      <vt:lpstr>Example: Treatment Outcomes</vt:lpstr>
      <vt:lpstr>Estimating an ATE</vt:lpstr>
      <vt:lpstr>Estimating an ATE</vt:lpstr>
      <vt:lpstr>Estimating an ATE</vt:lpstr>
      <vt:lpstr>Independence Assumption</vt:lpstr>
      <vt:lpstr>Independence Assumption</vt:lpstr>
      <vt:lpstr>Why DAGs and PO?</vt:lpstr>
      <vt:lpstr>Why DAGs and PO?</vt:lpstr>
      <vt:lpstr>A final example</vt:lpstr>
      <vt:lpstr>A final example</vt:lpstr>
      <vt:lpstr>A final example</vt:lpstr>
      <vt:lpstr>Model Testing</vt:lpstr>
      <vt:lpstr>Concluding thoughts</vt:lpstr>
      <vt:lpstr>Concluding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186</cp:revision>
  <dcterms:created xsi:type="dcterms:W3CDTF">2011-01-10T00:42:42Z</dcterms:created>
  <dcterms:modified xsi:type="dcterms:W3CDTF">2025-12-10T14:37:08Z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